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08" r:id="rId1"/>
  </p:sldMasterIdLst>
  <p:notesMasterIdLst>
    <p:notesMasterId r:id="rId74"/>
  </p:notesMasterIdLst>
  <p:handoutMasterIdLst>
    <p:handoutMasterId r:id="rId75"/>
  </p:handoutMasterIdLst>
  <p:sldIdLst>
    <p:sldId id="271" r:id="rId2"/>
    <p:sldId id="355" r:id="rId3"/>
    <p:sldId id="357" r:id="rId4"/>
    <p:sldId id="279" r:id="rId5"/>
    <p:sldId id="320" r:id="rId6"/>
    <p:sldId id="278" r:id="rId7"/>
    <p:sldId id="346" r:id="rId8"/>
    <p:sldId id="283" r:id="rId9"/>
    <p:sldId id="300" r:id="rId10"/>
    <p:sldId id="358" r:id="rId11"/>
    <p:sldId id="359" r:id="rId12"/>
    <p:sldId id="280" r:id="rId13"/>
    <p:sldId id="341" r:id="rId14"/>
    <p:sldId id="286" r:id="rId15"/>
    <p:sldId id="319" r:id="rId16"/>
    <p:sldId id="336" r:id="rId17"/>
    <p:sldId id="388" r:id="rId18"/>
    <p:sldId id="362" r:id="rId19"/>
    <p:sldId id="363" r:id="rId20"/>
    <p:sldId id="364" r:id="rId21"/>
    <p:sldId id="365" r:id="rId22"/>
    <p:sldId id="397" r:id="rId23"/>
    <p:sldId id="398" r:id="rId24"/>
    <p:sldId id="366" r:id="rId25"/>
    <p:sldId id="403" r:id="rId26"/>
    <p:sldId id="367" r:id="rId27"/>
    <p:sldId id="368" r:id="rId28"/>
    <p:sldId id="369" r:id="rId29"/>
    <p:sldId id="370" r:id="rId30"/>
    <p:sldId id="371" r:id="rId31"/>
    <p:sldId id="390" r:id="rId32"/>
    <p:sldId id="372" r:id="rId33"/>
    <p:sldId id="373" r:id="rId34"/>
    <p:sldId id="374" r:id="rId35"/>
    <p:sldId id="375" r:id="rId36"/>
    <p:sldId id="376" r:id="rId37"/>
    <p:sldId id="377" r:id="rId38"/>
    <p:sldId id="378" r:id="rId39"/>
    <p:sldId id="379" r:id="rId40"/>
    <p:sldId id="380" r:id="rId41"/>
    <p:sldId id="392" r:id="rId42"/>
    <p:sldId id="381" r:id="rId43"/>
    <p:sldId id="391" r:id="rId44"/>
    <p:sldId id="382" r:id="rId45"/>
    <p:sldId id="383" r:id="rId46"/>
    <p:sldId id="384" r:id="rId47"/>
    <p:sldId id="385" r:id="rId48"/>
    <p:sldId id="386" r:id="rId49"/>
    <p:sldId id="389" r:id="rId50"/>
    <p:sldId id="316" r:id="rId51"/>
    <p:sldId id="318" r:id="rId52"/>
    <p:sldId id="328" r:id="rId53"/>
    <p:sldId id="321" r:id="rId54"/>
    <p:sldId id="322" r:id="rId55"/>
    <p:sldId id="323" r:id="rId56"/>
    <p:sldId id="402" r:id="rId57"/>
    <p:sldId id="324" r:id="rId58"/>
    <p:sldId id="325" r:id="rId59"/>
    <p:sldId id="396" r:id="rId60"/>
    <p:sldId id="340" r:id="rId61"/>
    <p:sldId id="334" r:id="rId62"/>
    <p:sldId id="335" r:id="rId63"/>
    <p:sldId id="400" r:id="rId64"/>
    <p:sldId id="401" r:id="rId65"/>
    <p:sldId id="330" r:id="rId66"/>
    <p:sldId id="332" r:id="rId67"/>
    <p:sldId id="326" r:id="rId68"/>
    <p:sldId id="350" r:id="rId69"/>
    <p:sldId id="342" r:id="rId70"/>
    <p:sldId id="329" r:id="rId71"/>
    <p:sldId id="356" r:id="rId72"/>
    <p:sldId id="310" r:id="rId73"/>
  </p:sldIdLst>
  <p:sldSz cx="9144000" cy="5143500" type="screen16x9"/>
  <p:notesSz cx="6858000" cy="9144000"/>
  <p:custDataLst>
    <p:tags r:id="rId76"/>
  </p:custDataLst>
  <p:defaultTextStyle>
    <a:defPPr>
      <a:defRPr lang="en-US"/>
    </a:defPPr>
    <a:lvl1pPr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1pPr>
    <a:lvl2pPr marL="457200"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2pPr>
    <a:lvl3pPr marL="914400"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3pPr>
    <a:lvl4pPr marL="1371600"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4pPr>
    <a:lvl5pPr marL="1828800"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5pPr>
    <a:lvl6pPr marL="2286000" algn="l" defTabSz="457200" rtl="0" eaLnBrk="1" latinLnBrk="0" hangingPunct="1">
      <a:defRPr kumimoji="1" sz="2400" kern="1200">
        <a:solidFill>
          <a:schemeClr val="tx1"/>
        </a:solidFill>
        <a:latin typeface="Verdana" charset="0"/>
        <a:ea typeface="ヒラギノ角ゴ Pro W3" charset="0"/>
        <a:cs typeface="ヒラギノ角ゴ Pro W3" charset="0"/>
      </a:defRPr>
    </a:lvl6pPr>
    <a:lvl7pPr marL="2743200" algn="l" defTabSz="457200" rtl="0" eaLnBrk="1" latinLnBrk="0" hangingPunct="1">
      <a:defRPr kumimoji="1" sz="2400" kern="1200">
        <a:solidFill>
          <a:schemeClr val="tx1"/>
        </a:solidFill>
        <a:latin typeface="Verdana" charset="0"/>
        <a:ea typeface="ヒラギノ角ゴ Pro W3" charset="0"/>
        <a:cs typeface="ヒラギノ角ゴ Pro W3" charset="0"/>
      </a:defRPr>
    </a:lvl7pPr>
    <a:lvl8pPr marL="3200400" algn="l" defTabSz="457200" rtl="0" eaLnBrk="1" latinLnBrk="0" hangingPunct="1">
      <a:defRPr kumimoji="1" sz="2400" kern="1200">
        <a:solidFill>
          <a:schemeClr val="tx1"/>
        </a:solidFill>
        <a:latin typeface="Verdana" charset="0"/>
        <a:ea typeface="ヒラギノ角ゴ Pro W3" charset="0"/>
        <a:cs typeface="ヒラギノ角ゴ Pro W3" charset="0"/>
      </a:defRPr>
    </a:lvl8pPr>
    <a:lvl9pPr marL="3657600" algn="l" defTabSz="457200" rtl="0" eaLnBrk="1" latinLnBrk="0" hangingPunct="1">
      <a:defRPr kumimoji="1" sz="2400" kern="1200">
        <a:solidFill>
          <a:schemeClr val="tx1"/>
        </a:solidFill>
        <a:latin typeface="Verdana"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C00"/>
    <a:srgbClr val="CC6600"/>
    <a:srgbClr val="996633"/>
    <a:srgbClr val="993300"/>
    <a:srgbClr val="FFCC99"/>
    <a:srgbClr val="CC99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45" autoAdjust="0"/>
    <p:restoredTop sz="74568" autoAdjust="0"/>
  </p:normalViewPr>
  <p:slideViewPr>
    <p:cSldViewPr>
      <p:cViewPr varScale="1">
        <p:scale>
          <a:sx n="120" d="100"/>
          <a:sy n="120" d="100"/>
        </p:scale>
        <p:origin x="966" y="90"/>
      </p:cViewPr>
      <p:guideLst>
        <p:guide orient="horz" pos="1620"/>
        <p:guide pos="2880"/>
      </p:guideLst>
    </p:cSldViewPr>
  </p:slideViewPr>
  <p:outlineViewPr>
    <p:cViewPr>
      <p:scale>
        <a:sx n="33" d="100"/>
        <a:sy n="33" d="100"/>
      </p:scale>
      <p:origin x="0" y="351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3276"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Verdana" pitchFamily="45" charset="0"/>
                <a:ea typeface="+mn-ea"/>
                <a:cs typeface="+mn-cs"/>
              </a:defRPr>
            </a:lvl1pPr>
          </a:lstStyle>
          <a:p>
            <a:pPr>
              <a:defRPr/>
            </a:pPr>
            <a:endParaRPr lang="en-US" dirty="0"/>
          </a:p>
        </p:txBody>
      </p:sp>
      <p:sp>
        <p:nvSpPr>
          <p:cNvPr id="8601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itchFamily="45" charset="0"/>
                <a:ea typeface="+mn-ea"/>
                <a:cs typeface="+mn-cs"/>
              </a:defRPr>
            </a:lvl1pPr>
          </a:lstStyle>
          <a:p>
            <a:pPr>
              <a:defRPr/>
            </a:pPr>
            <a:endParaRPr lang="en-US" dirty="0"/>
          </a:p>
        </p:txBody>
      </p:sp>
      <p:sp>
        <p:nvSpPr>
          <p:cNvPr id="8602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Verdana" pitchFamily="45" charset="0"/>
                <a:ea typeface="+mn-ea"/>
                <a:cs typeface="+mn-cs"/>
              </a:defRPr>
            </a:lvl1pPr>
          </a:lstStyle>
          <a:p>
            <a:pPr>
              <a:defRPr/>
            </a:pPr>
            <a:endParaRPr lang="en-US" dirty="0"/>
          </a:p>
        </p:txBody>
      </p:sp>
      <p:sp>
        <p:nvSpPr>
          <p:cNvPr id="8602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Verdana" pitchFamily="45" charset="0"/>
                <a:ea typeface="+mn-ea"/>
                <a:cs typeface="+mn-cs"/>
              </a:defRPr>
            </a:lvl1pPr>
          </a:lstStyle>
          <a:p>
            <a:pPr>
              <a:defRPr/>
            </a:pPr>
            <a:fld id="{0E677AC1-6896-8247-AA56-FC27C0FD45F7}" type="slidenum">
              <a:rPr lang="en-US"/>
              <a:pPr>
                <a:defRPr/>
              </a:pPr>
              <a:t>‹#›</a:t>
            </a:fld>
            <a:endParaRPr lang="en-US" dirty="0"/>
          </a:p>
        </p:txBody>
      </p:sp>
    </p:spTree>
    <p:extLst>
      <p:ext uri="{BB962C8B-B14F-4D97-AF65-F5344CB8AC3E}">
        <p14:creationId xmlns:p14="http://schemas.microsoft.com/office/powerpoint/2010/main" val="799167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kumimoji="0" sz="1200">
                <a:latin typeface="Verdana" pitchFamily="45" charset="0"/>
                <a:ea typeface="+mn-ea"/>
                <a:cs typeface="+mn-cs"/>
              </a:defRPr>
            </a:lvl1pPr>
          </a:lstStyle>
          <a:p>
            <a:pPr>
              <a:defRPr/>
            </a:pPr>
            <a:endParaRPr lang="en-US" dirty="0"/>
          </a:p>
        </p:txBody>
      </p:sp>
      <p:sp>
        <p:nvSpPr>
          <p:cNvPr id="4099" name="Rectangle 9"/>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058" name="Rectangle 10"/>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9" name="Rectangle 11"/>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kumimoji="0" sz="1200">
                <a:latin typeface="Verdana" pitchFamily="45" charset="0"/>
                <a:ea typeface="+mn-ea"/>
                <a:cs typeface="+mn-cs"/>
              </a:defRPr>
            </a:lvl1pPr>
          </a:lstStyle>
          <a:p>
            <a:pPr>
              <a:defRPr/>
            </a:pPr>
            <a:endParaRPr lang="en-US" dirty="0"/>
          </a:p>
        </p:txBody>
      </p:sp>
      <p:sp>
        <p:nvSpPr>
          <p:cNvPr id="2060" name="Rectangle 12"/>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defRPr kumimoji="0" sz="1200">
                <a:latin typeface="Verdana" pitchFamily="45" charset="0"/>
                <a:ea typeface="+mn-ea"/>
                <a:cs typeface="+mn-cs"/>
              </a:defRPr>
            </a:lvl1pPr>
          </a:lstStyle>
          <a:p>
            <a:pPr>
              <a:defRPr/>
            </a:pPr>
            <a:endParaRPr lang="en-US" dirty="0"/>
          </a:p>
        </p:txBody>
      </p:sp>
      <p:sp>
        <p:nvSpPr>
          <p:cNvPr id="2061" name="Rectangle 13"/>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kumimoji="0" sz="1200">
                <a:latin typeface="Verdana" pitchFamily="45" charset="0"/>
                <a:ea typeface="+mn-ea"/>
                <a:cs typeface="+mn-cs"/>
              </a:defRPr>
            </a:lvl1pPr>
          </a:lstStyle>
          <a:p>
            <a:pPr>
              <a:defRPr/>
            </a:pPr>
            <a:fld id="{CB8C4C1C-06D4-2C49-9F49-CD2E4D9D839B}" type="slidenum">
              <a:rPr lang="en-US"/>
              <a:pPr>
                <a:defRPr/>
              </a:pPr>
              <a:t>‹#›</a:t>
            </a:fld>
            <a:endParaRPr lang="en-US" dirty="0"/>
          </a:p>
        </p:txBody>
      </p:sp>
    </p:spTree>
    <p:extLst>
      <p:ext uri="{BB962C8B-B14F-4D97-AF65-F5344CB8AC3E}">
        <p14:creationId xmlns:p14="http://schemas.microsoft.com/office/powerpoint/2010/main" val="12169888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Verdana" pitchFamily="45" charset="0"/>
        <a:ea typeface="ヒラギノ角ゴ Pro W3" pitchFamily="80" charset="-128"/>
        <a:cs typeface="ヒラギノ角ゴ Pro W3" pitchFamily="80" charset="-128"/>
      </a:defRPr>
    </a:lvl1pPr>
    <a:lvl2pPr marL="4572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2pPr>
    <a:lvl3pPr marL="9144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3pPr>
    <a:lvl4pPr marL="13716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4pPr>
    <a:lvl5pPr marL="18288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a:t>
            </a:fld>
            <a:endParaRPr lang="en-US" dirty="0"/>
          </a:p>
        </p:txBody>
      </p:sp>
    </p:spTree>
    <p:extLst>
      <p:ext uri="{BB962C8B-B14F-4D97-AF65-F5344CB8AC3E}">
        <p14:creationId xmlns:p14="http://schemas.microsoft.com/office/powerpoint/2010/main" val="924566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population display</a:t>
            </a:r>
            <a:r>
              <a:rPr lang="en-US" baseline="0" dirty="0" smtClean="0"/>
              <a:t> code being discovered by players.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15</a:t>
            </a:fld>
            <a:endParaRPr lang="en-US" dirty="0"/>
          </a:p>
        </p:txBody>
      </p:sp>
    </p:spTree>
    <p:extLst>
      <p:ext uri="{BB962C8B-B14F-4D97-AF65-F5344CB8AC3E}">
        <p14:creationId xmlns:p14="http://schemas.microsoft.com/office/powerpoint/2010/main" val="2140613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17</a:t>
            </a:fld>
            <a:endParaRPr lang="en-US" dirty="0"/>
          </a:p>
        </p:txBody>
      </p:sp>
    </p:spTree>
    <p:extLst>
      <p:ext uri="{BB962C8B-B14F-4D97-AF65-F5344CB8AC3E}">
        <p14:creationId xmlns:p14="http://schemas.microsoft.com/office/powerpoint/2010/main" val="1694923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18</a:t>
            </a:fld>
            <a:endParaRPr lang="en-US" dirty="0"/>
          </a:p>
        </p:txBody>
      </p:sp>
    </p:spTree>
    <p:extLst>
      <p:ext uri="{BB962C8B-B14F-4D97-AF65-F5344CB8AC3E}">
        <p14:creationId xmlns:p14="http://schemas.microsoft.com/office/powerpoint/2010/main" val="1205295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19</a:t>
            </a:fld>
            <a:endParaRPr lang="en-US" dirty="0"/>
          </a:p>
        </p:txBody>
      </p:sp>
    </p:spTree>
    <p:extLst>
      <p:ext uri="{BB962C8B-B14F-4D97-AF65-F5344CB8AC3E}">
        <p14:creationId xmlns:p14="http://schemas.microsoft.com/office/powerpoint/2010/main" val="3816285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WebKit</a:t>
            </a:r>
            <a:r>
              <a:rPr lang="en-US" dirty="0" smtClean="0"/>
              <a:t> has shown to be a very successful</a:t>
            </a:r>
            <a:r>
              <a:rPr lang="en-US" baseline="0" dirty="0" smtClean="0"/>
              <a:t> project, and used in multiple platforms, OS, from phones to desktops. One caveat is that you will ultimately be adding an additional dependency on companies developing it.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20</a:t>
            </a:fld>
            <a:endParaRPr lang="en-US" dirty="0"/>
          </a:p>
        </p:txBody>
      </p:sp>
    </p:spTree>
    <p:extLst>
      <p:ext uri="{BB962C8B-B14F-4D97-AF65-F5344CB8AC3E}">
        <p14:creationId xmlns:p14="http://schemas.microsoft.com/office/powerpoint/2010/main" val="206551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21</a:t>
            </a:fld>
            <a:endParaRPr lang="en-US" dirty="0"/>
          </a:p>
        </p:txBody>
      </p:sp>
    </p:spTree>
    <p:extLst>
      <p:ext uri="{BB962C8B-B14F-4D97-AF65-F5344CB8AC3E}">
        <p14:creationId xmlns:p14="http://schemas.microsoft.com/office/powerpoint/2010/main" val="307489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 </a:t>
            </a:r>
            <a:r>
              <a:rPr lang="en-US" dirty="0" err="1" smtClean="0"/>
              <a:t>WebKit</a:t>
            </a:r>
            <a:r>
              <a:rPr lang="en-US" dirty="0" smtClean="0"/>
              <a:t> just outputs to a plain 2D texture that we then renders on</a:t>
            </a:r>
            <a:r>
              <a:rPr lang="en-US" baseline="0" dirty="0" smtClean="0"/>
              <a:t> top of the 3D scene. Background uses “transparent” CSS background style to make the content show through.</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22</a:t>
            </a:fld>
            <a:endParaRPr lang="en-US" dirty="0"/>
          </a:p>
        </p:txBody>
      </p:sp>
    </p:spTree>
    <p:extLst>
      <p:ext uri="{BB962C8B-B14F-4D97-AF65-F5344CB8AC3E}">
        <p14:creationId xmlns:p14="http://schemas.microsoft.com/office/powerpoint/2010/main" val="1317355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 composite rendering the UI half transparent texture on top of 3D world.</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23</a:t>
            </a:fld>
            <a:endParaRPr lang="en-US" dirty="0"/>
          </a:p>
        </p:txBody>
      </p:sp>
    </p:spTree>
    <p:extLst>
      <p:ext uri="{BB962C8B-B14F-4D97-AF65-F5344CB8AC3E}">
        <p14:creationId xmlns:p14="http://schemas.microsoft.com/office/powerpoint/2010/main" val="3853397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inspector</a:t>
            </a:r>
            <a:r>
              <a:rPr lang="en-US" baseline="0" dirty="0" smtClean="0"/>
              <a:t> is virtually identical to the one in Safari, so it’s very familiar with web developers.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24</a:t>
            </a:fld>
            <a:endParaRPr lang="en-US" dirty="0"/>
          </a:p>
        </p:txBody>
      </p:sp>
    </p:spTree>
    <p:extLst>
      <p:ext uri="{BB962C8B-B14F-4D97-AF65-F5344CB8AC3E}">
        <p14:creationId xmlns:p14="http://schemas.microsoft.com/office/powerpoint/2010/main" val="3615123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video shows</a:t>
            </a:r>
          </a:p>
          <a:p>
            <a:pPr marL="228600" indent="-228600">
              <a:buAutoNum type="arabicParenR"/>
            </a:pPr>
            <a:r>
              <a:rPr lang="en-US" dirty="0" smtClean="0"/>
              <a:t>how we can easily bring in external web pages (in this case</a:t>
            </a:r>
            <a:r>
              <a:rPr lang="en-US" baseline="0" dirty="0" smtClean="0"/>
              <a:t> google.com) into our in-game UI</a:t>
            </a:r>
          </a:p>
          <a:p>
            <a:pPr marL="228600" indent="-228600">
              <a:buAutoNum type="arabicParenR"/>
            </a:pPr>
            <a:r>
              <a:rPr lang="en-US" baseline="0" dirty="0" smtClean="0"/>
              <a:t>The in-game inspector (the same as the one used in Safari) can be used to inspect elements, and also modify dynamic states via the JavaScript console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25</a:t>
            </a:fld>
            <a:endParaRPr lang="en-US" dirty="0"/>
          </a:p>
        </p:txBody>
      </p:sp>
    </p:spTree>
    <p:extLst>
      <p:ext uri="{BB962C8B-B14F-4D97-AF65-F5344CB8AC3E}">
        <p14:creationId xmlns:p14="http://schemas.microsoft.com/office/powerpoint/2010/main" val="1621138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a:t>
            </a:fld>
            <a:endParaRPr lang="en-US" dirty="0"/>
          </a:p>
        </p:txBody>
      </p:sp>
    </p:spTree>
    <p:extLst>
      <p:ext uri="{BB962C8B-B14F-4D97-AF65-F5344CB8AC3E}">
        <p14:creationId xmlns:p14="http://schemas.microsoft.com/office/powerpoint/2010/main" val="1819143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27</a:t>
            </a:fld>
            <a:endParaRPr lang="en-US" dirty="0"/>
          </a:p>
        </p:txBody>
      </p:sp>
    </p:spTree>
    <p:extLst>
      <p:ext uri="{BB962C8B-B14F-4D97-AF65-F5344CB8AC3E}">
        <p14:creationId xmlns:p14="http://schemas.microsoft.com/office/powerpoint/2010/main" val="3016409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what one such JSON file looks</a:t>
            </a:r>
            <a:r>
              <a:rPr lang="en-US" baseline="0" dirty="0" smtClean="0"/>
              <a:t> like. It represents a scene graph with each node possibly having other children, and can also reference other layout JSON files (with a .</a:t>
            </a:r>
            <a:r>
              <a:rPr lang="en-US" baseline="0" dirty="0" err="1" smtClean="0"/>
              <a:t>js</a:t>
            </a:r>
            <a:r>
              <a:rPr lang="en-US" baseline="0" smtClean="0"/>
              <a:t> extension).</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28</a:t>
            </a:fld>
            <a:endParaRPr lang="en-US" dirty="0"/>
          </a:p>
        </p:txBody>
      </p:sp>
    </p:spTree>
    <p:extLst>
      <p:ext uri="{BB962C8B-B14F-4D97-AF65-F5344CB8AC3E}">
        <p14:creationId xmlns:p14="http://schemas.microsoft.com/office/powerpoint/2010/main" val="267771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code is a little simplified from how</a:t>
            </a:r>
            <a:r>
              <a:rPr lang="en-US" baseline="0" dirty="0" smtClean="0"/>
              <a:t> it works in our codebase but the gist is the same. In fact we didn’t eventually multithread our UI code but having them all run through an </a:t>
            </a:r>
            <a:r>
              <a:rPr lang="en-US" baseline="0" dirty="0" err="1" smtClean="0"/>
              <a:t>async</a:t>
            </a:r>
            <a:r>
              <a:rPr lang="en-US" baseline="0" dirty="0" smtClean="0"/>
              <a:t> API makes it easier to migrate in the future.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29</a:t>
            </a:fld>
            <a:endParaRPr lang="en-US" dirty="0"/>
          </a:p>
        </p:txBody>
      </p:sp>
    </p:spTree>
    <p:extLst>
      <p:ext uri="{BB962C8B-B14F-4D97-AF65-F5344CB8AC3E}">
        <p14:creationId xmlns:p14="http://schemas.microsoft.com/office/powerpoint/2010/main" val="1804434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Editor demo video, showing off</a:t>
            </a:r>
            <a:r>
              <a:rPr lang="en-US" baseline="0" dirty="0" smtClean="0"/>
              <a:t> the tool we use to build UI. The editor is entirely built as a web page, served from a </a:t>
            </a:r>
            <a:r>
              <a:rPr lang="en-US" baseline="0" dirty="0" err="1" smtClean="0"/>
              <a:t>dev</a:t>
            </a:r>
            <a:r>
              <a:rPr lang="en-US" baseline="0" dirty="0" smtClean="0"/>
              <a:t> version of the game (which acts as a localhost server).</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31</a:t>
            </a:fld>
            <a:endParaRPr lang="en-US" dirty="0"/>
          </a:p>
        </p:txBody>
      </p:sp>
    </p:spTree>
    <p:extLst>
      <p:ext uri="{BB962C8B-B14F-4D97-AF65-F5344CB8AC3E}">
        <p14:creationId xmlns:p14="http://schemas.microsoft.com/office/powerpoint/2010/main" val="369322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Screenshot of in-game editor.</a:t>
            </a: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32</a:t>
            </a:fld>
            <a:endParaRPr lang="en-US" dirty="0"/>
          </a:p>
        </p:txBody>
      </p:sp>
    </p:spTree>
    <p:extLst>
      <p:ext uri="{BB962C8B-B14F-4D97-AF65-F5344CB8AC3E}">
        <p14:creationId xmlns:p14="http://schemas.microsoft.com/office/powerpoint/2010/main" val="2416614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Requiring the game running is actually one of the annoying</a:t>
            </a:r>
            <a:r>
              <a:rPr lang="en-US" baseline="0" dirty="0" smtClean="0"/>
              <a:t> points of using this editor. Standard web pages cannot save and load files from the file system which is why we had to run that through a native app to do that. Another option would be to write a simpler command line app, or use something like Chrome Apps which allow more flexibilities in terms of dealing with </a:t>
            </a:r>
            <a:r>
              <a:rPr lang="en-US" baseline="0" smtClean="0"/>
              <a:t>file system.</a:t>
            </a:r>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33</a:t>
            </a:fld>
            <a:endParaRPr lang="en-US" dirty="0"/>
          </a:p>
        </p:txBody>
      </p:sp>
    </p:spTree>
    <p:extLst>
      <p:ext uri="{BB962C8B-B14F-4D97-AF65-F5344CB8AC3E}">
        <p14:creationId xmlns:p14="http://schemas.microsoft.com/office/powerpoint/2010/main" val="653649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34</a:t>
            </a:fld>
            <a:endParaRPr lang="en-US" dirty="0"/>
          </a:p>
        </p:txBody>
      </p:sp>
    </p:spTree>
    <p:extLst>
      <p:ext uri="{BB962C8B-B14F-4D97-AF65-F5344CB8AC3E}">
        <p14:creationId xmlns:p14="http://schemas.microsoft.com/office/powerpoint/2010/main" val="2278103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One of the early</a:t>
            </a:r>
            <a:r>
              <a:rPr lang="en-US" baseline="0" dirty="0" smtClean="0"/>
              <a:t> things we experimented with was to embed live web content, which turned out to be quite easy to do, as it’s just one </a:t>
            </a:r>
            <a:r>
              <a:rPr lang="en-US" baseline="0" dirty="0" err="1" smtClean="0"/>
              <a:t>iframe</a:t>
            </a:r>
            <a:r>
              <a:rPr lang="en-US" baseline="0" dirty="0" smtClean="0"/>
              <a:t> away.</a:t>
            </a:r>
          </a:p>
          <a:p>
            <a:endParaRPr lang="en-US" baseline="0" dirty="0" smtClean="0"/>
          </a:p>
          <a:p>
            <a:r>
              <a:rPr lang="en-US" baseline="0" dirty="0" smtClean="0"/>
              <a:t>Unfortunately this experiment did not go as far as we hoped and we ended up not embedding external web content in our game UI.</a:t>
            </a:r>
          </a:p>
          <a:p>
            <a:endParaRPr lang="en-US" baseline="0" dirty="0" smtClean="0"/>
          </a:p>
          <a:p>
            <a:r>
              <a:rPr lang="en-US" baseline="0" dirty="0" smtClean="0"/>
              <a:t>One caveat with doing it was that some external web pages would refuse to be loaded in </a:t>
            </a:r>
            <a:r>
              <a:rPr lang="en-US" baseline="0" dirty="0" err="1" smtClean="0"/>
              <a:t>iframes</a:t>
            </a:r>
            <a:r>
              <a:rPr lang="en-US" baseline="0" dirty="0" smtClean="0"/>
              <a:t> and took over the entire page for security reasons. Nowadays, this is more controllable sine you can use the sandbox flag on </a:t>
            </a:r>
            <a:r>
              <a:rPr lang="en-US" baseline="0" dirty="0" err="1" smtClean="0"/>
              <a:t>iframes</a:t>
            </a:r>
            <a:r>
              <a:rPr lang="en-US" baseline="0" dirty="0" smtClean="0"/>
              <a:t> to prevent frame jacking.</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37</a:t>
            </a:fld>
            <a:endParaRPr lang="en-US" dirty="0"/>
          </a:p>
        </p:txBody>
      </p:sp>
    </p:spTree>
    <p:extLst>
      <p:ext uri="{BB962C8B-B14F-4D97-AF65-F5344CB8AC3E}">
        <p14:creationId xmlns:p14="http://schemas.microsoft.com/office/powerpoint/2010/main" val="4255955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Mid-way documentation of editor. Shown in the middle was the animation editor</a:t>
            </a:r>
            <a:r>
              <a:rPr lang="en-US" baseline="0" dirty="0" smtClean="0"/>
              <a:t> that was a work in progress.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38</a:t>
            </a:fld>
            <a:endParaRPr lang="en-US" dirty="0"/>
          </a:p>
        </p:txBody>
      </p:sp>
    </p:spTree>
    <p:extLst>
      <p:ext uri="{BB962C8B-B14F-4D97-AF65-F5344CB8AC3E}">
        <p14:creationId xmlns:p14="http://schemas.microsoft.com/office/powerpoint/2010/main" val="3196844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Another experiment was in world UI.</a:t>
            </a:r>
            <a:r>
              <a:rPr lang="en-US" baseline="0" dirty="0" smtClean="0"/>
              <a:t> What the screenshots showed were semi-transparent web pages being drawn in world space. This turned out to only be OK in certain limited sense, and while it was cool texts turned out to be much more legible if it’s just plain 2D UI aligned correctly without aliasing issues.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40</a:t>
            </a:fld>
            <a:endParaRPr lang="en-US" dirty="0"/>
          </a:p>
        </p:txBody>
      </p:sp>
    </p:spTree>
    <p:extLst>
      <p:ext uri="{BB962C8B-B14F-4D97-AF65-F5344CB8AC3E}">
        <p14:creationId xmlns:p14="http://schemas.microsoft.com/office/powerpoint/2010/main" val="2143789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talk aims at providing the</a:t>
            </a:r>
            <a:r>
              <a:rPr lang="en-US" baseline="0" dirty="0" smtClean="0"/>
              <a:t> motivations for why using web-based technology (HTML/CSS/JavaScript) is a viable options for implementing in-game UI, and even superior to other technology in some cases. There has been similar talks before in GDC but SimCity is as far as I know the biggest game title to have shipped with purely HTML based UI.</a:t>
            </a:r>
          </a:p>
          <a:p>
            <a:endParaRPr lang="en-US" baseline="0" dirty="0" smtClean="0"/>
          </a:p>
          <a:p>
            <a:endParaRPr lang="en-US" baseline="0" dirty="0" smtClean="0"/>
          </a:p>
          <a:p>
            <a:r>
              <a:rPr lang="en-US" baseline="0" dirty="0" smtClean="0"/>
              <a:t>It will then describe and demo </a:t>
            </a:r>
            <a:r>
              <a:rPr lang="en-US" baseline="0" dirty="0" err="1" smtClean="0"/>
              <a:t>MUiLE</a:t>
            </a:r>
            <a:r>
              <a:rPr lang="en-US" baseline="0" dirty="0" smtClean="0"/>
              <a:t>, our in-house UI system built entirely in web-based </a:t>
            </a:r>
            <a:r>
              <a:rPr lang="en-US" baseline="0" dirty="0" err="1" smtClean="0"/>
              <a:t>technolgy</a:t>
            </a:r>
            <a:r>
              <a:rPr lang="en-US" baseline="0" dirty="0" smtClean="0"/>
              <a:t>, as an example and inspiration for what is possible and one way to use web-based tech for in-game UI.</a:t>
            </a:r>
          </a:p>
          <a:p>
            <a:endParaRPr lang="en-US" baseline="0" dirty="0" smtClean="0"/>
          </a:p>
          <a:p>
            <a:pPr marL="228600" indent="-228600">
              <a:buAutoNum type="arabicPeriod"/>
            </a:pPr>
            <a:r>
              <a:rPr lang="en-US" baseline="0" dirty="0" smtClean="0"/>
              <a:t>HTML really means all web-based tech including HTML/CSS/JavaScript and the underlying</a:t>
            </a:r>
            <a:r>
              <a:rPr lang="en-US" dirty="0" smtClean="0"/>
              <a:t> browser engine</a:t>
            </a:r>
          </a:p>
          <a:p>
            <a:pPr marL="228600" indent="-228600">
              <a:buAutoNum type="arabicPeriod"/>
            </a:pPr>
            <a:r>
              <a:rPr lang="en-US" dirty="0" smtClean="0"/>
              <a:t>EA </a:t>
            </a:r>
            <a:r>
              <a:rPr lang="en-US" dirty="0" err="1" smtClean="0"/>
              <a:t>WebKit</a:t>
            </a:r>
            <a:r>
              <a:rPr lang="en-US" dirty="0" smtClean="0"/>
              <a:t> + </a:t>
            </a:r>
            <a:r>
              <a:rPr lang="en-US" dirty="0" err="1" smtClean="0"/>
              <a:t>MUiLE</a:t>
            </a:r>
            <a:r>
              <a:rPr lang="en-US" dirty="0" smtClean="0"/>
              <a:t>,</a:t>
            </a:r>
            <a:r>
              <a:rPr lang="en-US" baseline="0" dirty="0" smtClean="0"/>
              <a:t> Maxis’ UI system. </a:t>
            </a:r>
            <a:r>
              <a:rPr lang="en-US" baseline="0" dirty="0" err="1" smtClean="0"/>
              <a:t>MUiLE</a:t>
            </a:r>
            <a:r>
              <a:rPr lang="en-US" baseline="0" dirty="0" smtClean="0"/>
              <a:t> is our in house </a:t>
            </a:r>
            <a:endParaRPr lang="en-US" dirty="0" smtClean="0"/>
          </a:p>
          <a:p>
            <a:pPr marL="228600" indent="-228600">
              <a:buAutoNum type="arabicPeriod"/>
            </a:pPr>
            <a:r>
              <a:rPr lang="en-US" dirty="0" smtClean="0"/>
              <a:t>Guidelines,</a:t>
            </a:r>
            <a:r>
              <a:rPr lang="en-US" baseline="0" dirty="0" smtClean="0"/>
              <a:t> gotchas, general recommendations, random possible optimizations, issues we have encountered during development of our UI system.</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4</a:t>
            </a:fld>
            <a:endParaRPr lang="en-US" dirty="0"/>
          </a:p>
        </p:txBody>
      </p:sp>
    </p:spTree>
    <p:extLst>
      <p:ext uri="{BB962C8B-B14F-4D97-AF65-F5344CB8AC3E}">
        <p14:creationId xmlns:p14="http://schemas.microsoft.com/office/powerpoint/2010/main" val="2760639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version of</a:t>
            </a:r>
            <a:r>
              <a:rPr lang="en-US" baseline="0" dirty="0" smtClean="0"/>
              <a:t> editor</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42</a:t>
            </a:fld>
            <a:endParaRPr lang="en-US" dirty="0"/>
          </a:p>
        </p:txBody>
      </p:sp>
    </p:spTree>
    <p:extLst>
      <p:ext uri="{BB962C8B-B14F-4D97-AF65-F5344CB8AC3E}">
        <p14:creationId xmlns:p14="http://schemas.microsoft.com/office/powerpoint/2010/main" val="2170092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showing </a:t>
            </a:r>
            <a:r>
              <a:rPr lang="en-US" dirty="0" err="1" smtClean="0"/>
              <a:t>hotloading</a:t>
            </a:r>
            <a:r>
              <a:rPr lang="en-US" baseline="0" dirty="0" smtClean="0"/>
              <a:t> layouts that take couple seconds and don’t require a repack step at all.</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43</a:t>
            </a:fld>
            <a:endParaRPr lang="en-US" dirty="0"/>
          </a:p>
        </p:txBody>
      </p:sp>
    </p:spTree>
    <p:extLst>
      <p:ext uri="{BB962C8B-B14F-4D97-AF65-F5344CB8AC3E}">
        <p14:creationId xmlns:p14="http://schemas.microsoft.com/office/powerpoint/2010/main" val="1250937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Draggable</a:t>
            </a:r>
            <a:r>
              <a:rPr lang="en-US" dirty="0" smtClean="0"/>
              <a:t> launcher window.</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44</a:t>
            </a:fld>
            <a:endParaRPr lang="en-US" dirty="0"/>
          </a:p>
        </p:txBody>
      </p:sp>
    </p:spTree>
    <p:extLst>
      <p:ext uri="{BB962C8B-B14F-4D97-AF65-F5344CB8AC3E}">
        <p14:creationId xmlns:p14="http://schemas.microsoft.com/office/powerpoint/2010/main" val="1302306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 are actually two web pages here. The main UI is one, and the billboard</a:t>
            </a:r>
            <a:r>
              <a:rPr lang="en-US" baseline="0" dirty="0" smtClean="0"/>
              <a:t> saying “Offline is here” is actually another web page rendered as in-world UI.</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45</a:t>
            </a:fld>
            <a:endParaRPr lang="en-US" dirty="0"/>
          </a:p>
        </p:txBody>
      </p:sp>
    </p:spTree>
    <p:extLst>
      <p:ext uri="{BB962C8B-B14F-4D97-AF65-F5344CB8AC3E}">
        <p14:creationId xmlns:p14="http://schemas.microsoft.com/office/powerpoint/2010/main" val="629564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page with the</a:t>
            </a:r>
            <a:r>
              <a:rPr lang="en-US" baseline="0" dirty="0" smtClean="0"/>
              <a:t> scrolling clouds shown earlier.</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46</a:t>
            </a:fld>
            <a:endParaRPr lang="en-US" dirty="0"/>
          </a:p>
        </p:txBody>
      </p:sp>
    </p:spTree>
    <p:extLst>
      <p:ext uri="{BB962C8B-B14F-4D97-AF65-F5344CB8AC3E}">
        <p14:creationId xmlns:p14="http://schemas.microsoft.com/office/powerpoint/2010/main" val="1845168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Chart drawing using third</a:t>
            </a:r>
            <a:r>
              <a:rPr lang="en-US" baseline="0" dirty="0" smtClean="0"/>
              <a:t> party libraries.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48</a:t>
            </a:fld>
            <a:endParaRPr lang="en-US" dirty="0"/>
          </a:p>
        </p:txBody>
      </p:sp>
    </p:spTree>
    <p:extLst>
      <p:ext uri="{BB962C8B-B14F-4D97-AF65-F5344CB8AC3E}">
        <p14:creationId xmlns:p14="http://schemas.microsoft.com/office/powerpoint/2010/main" val="690196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49</a:t>
            </a:fld>
            <a:endParaRPr lang="en-US" dirty="0"/>
          </a:p>
        </p:txBody>
      </p:sp>
    </p:spTree>
    <p:extLst>
      <p:ext uri="{BB962C8B-B14F-4D97-AF65-F5344CB8AC3E}">
        <p14:creationId xmlns:p14="http://schemas.microsoft.com/office/powerpoint/2010/main" val="285187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issue with web-based</a:t>
            </a:r>
            <a:r>
              <a:rPr lang="en-US" baseline="0" dirty="0" smtClean="0"/>
              <a:t> UI has always been that it’s very programming heavy. HTML/CSS/JS are all text-based formats and past WYSIWYG tools haven’t done a very good job in allowing artists to make dynamic web pages, and nowhere as easy as Flash. This was the first thing we identified that we needed to solve in order to create UI as good as other competitive games.</a:t>
            </a:r>
          </a:p>
          <a:p>
            <a:endParaRPr lang="en-US" baseline="0" dirty="0" smtClean="0"/>
          </a:p>
          <a:p>
            <a:r>
              <a:rPr lang="en-US" baseline="0" dirty="0" smtClean="0"/>
              <a:t>It’s also very hard to beat Flash in this area since ease of creation is the strength of that ecosystem. If you have artists coming from using Flash the best you can is to ease their pains and use the best tools you can find.</a:t>
            </a:r>
          </a:p>
          <a:p>
            <a:endParaRPr lang="en-US" baseline="0" dirty="0" smtClean="0"/>
          </a:p>
          <a:p>
            <a:r>
              <a:rPr lang="en-US" baseline="0" dirty="0" smtClean="0"/>
              <a:t>Adobe has also been building tools like Adobe Edge to break into HTML5 animations, so the market is getting more mature. There are also other smaller tools such as Tumult Hype with more limited functionality.</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50</a:t>
            </a:fld>
            <a:endParaRPr lang="en-US" dirty="0"/>
          </a:p>
        </p:txBody>
      </p:sp>
    </p:spTree>
    <p:extLst>
      <p:ext uri="{BB962C8B-B14F-4D97-AF65-F5344CB8AC3E}">
        <p14:creationId xmlns:p14="http://schemas.microsoft.com/office/powerpoint/2010/main" val="4232050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decided</a:t>
            </a:r>
            <a:r>
              <a:rPr lang="en-US" baseline="0" dirty="0" smtClean="0"/>
              <a:t> HTML is primarily designed as a document format, it’s best not to get too hung up on its semantics when you are building an application. As a result we rely heavily on JavaScript to dynamically generate UI, and link to CSS for styling.</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51</a:t>
            </a:fld>
            <a:endParaRPr lang="en-US" dirty="0"/>
          </a:p>
        </p:txBody>
      </p:sp>
    </p:spTree>
    <p:extLst>
      <p:ext uri="{BB962C8B-B14F-4D97-AF65-F5344CB8AC3E}">
        <p14:creationId xmlns:p14="http://schemas.microsoft.com/office/powerpoint/2010/main" val="7881846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 source access allowed us to identify memory</a:t>
            </a:r>
            <a:r>
              <a:rPr lang="en-US" baseline="0" dirty="0" smtClean="0"/>
              <a:t> allocation issues, identify inefficiencies in C++/JS bindings, </a:t>
            </a:r>
            <a:r>
              <a:rPr lang="en-US" baseline="0" dirty="0" err="1" smtClean="0"/>
              <a:t>etc</a:t>
            </a:r>
            <a:r>
              <a:rPr lang="en-US" baseline="0" dirty="0" smtClean="0"/>
              <a:t>, which would all not be possible if it was a black box.</a:t>
            </a:r>
          </a:p>
          <a:p>
            <a:endParaRPr lang="en-US" baseline="0" dirty="0" smtClean="0"/>
          </a:p>
          <a:p>
            <a:r>
              <a:rPr lang="en-US" baseline="0" dirty="0" smtClean="0"/>
              <a:t>There are a few options for embedding web content now. There is Chromium Embedded Frameworks (https://</a:t>
            </a:r>
            <a:r>
              <a:rPr lang="en-US" baseline="0" dirty="0" err="1" smtClean="0"/>
              <a:t>code.google.com</a:t>
            </a:r>
            <a:r>
              <a:rPr lang="en-US" baseline="0" dirty="0" smtClean="0"/>
              <a:t>/p/</a:t>
            </a:r>
            <a:r>
              <a:rPr lang="en-US" baseline="0" dirty="0" err="1" smtClean="0"/>
              <a:t>chromiumembedded</a:t>
            </a:r>
            <a:r>
              <a:rPr lang="en-US" baseline="0" dirty="0" smtClean="0"/>
              <a:t>/), EA </a:t>
            </a:r>
            <a:r>
              <a:rPr lang="en-US" baseline="0" dirty="0" err="1" smtClean="0"/>
              <a:t>WebKit’s</a:t>
            </a:r>
            <a:r>
              <a:rPr lang="en-US" baseline="0" dirty="0" smtClean="0"/>
              <a:t> open sourced portions, etc.</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52</a:t>
            </a:fld>
            <a:endParaRPr lang="en-US" dirty="0"/>
          </a:p>
        </p:txBody>
      </p:sp>
    </p:spTree>
    <p:extLst>
      <p:ext uri="{BB962C8B-B14F-4D97-AF65-F5344CB8AC3E}">
        <p14:creationId xmlns:p14="http://schemas.microsoft.com/office/powerpoint/2010/main" val="4081777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is just going</a:t>
            </a:r>
            <a:r>
              <a:rPr lang="en-US" baseline="0" dirty="0" smtClean="0"/>
              <a:t> to briefly go over some points, as this is a talk for why web-based UI is good, not </a:t>
            </a:r>
            <a:r>
              <a:rPr lang="en-US" baseline="0" dirty="0" err="1" smtClean="0"/>
              <a:t>Scaleform</a:t>
            </a:r>
            <a:r>
              <a:rPr lang="en-US" baseline="0" dirty="0" smtClean="0"/>
              <a:t> </a:t>
            </a:r>
            <a:r>
              <a:rPr lang="en-US" baseline="0" dirty="0" err="1" smtClean="0"/>
              <a:t>vs</a:t>
            </a:r>
            <a:r>
              <a:rPr lang="en-US" baseline="0" dirty="0" smtClean="0"/>
              <a:t> HTML talk. Ideally throughout the talk the pros and cons would be make obvious.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6</a:t>
            </a:fld>
            <a:endParaRPr lang="en-US" dirty="0"/>
          </a:p>
        </p:txBody>
      </p:sp>
    </p:spTree>
    <p:extLst>
      <p:ext uri="{BB962C8B-B14F-4D97-AF65-F5344CB8AC3E}">
        <p14:creationId xmlns:p14="http://schemas.microsoft.com/office/powerpoint/2010/main" val="42214032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Profile, profile, profile, profile, profile!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53</a:t>
            </a:fld>
            <a:endParaRPr lang="en-US" dirty="0"/>
          </a:p>
        </p:txBody>
      </p:sp>
    </p:spTree>
    <p:extLst>
      <p:ext uri="{BB962C8B-B14F-4D97-AF65-F5344CB8AC3E}">
        <p14:creationId xmlns:p14="http://schemas.microsoft.com/office/powerpoint/2010/main" val="22506114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flaw with JS is that it doesn’t really come with a standard library. The system-provided APIs tend to be limited and it’s up to the developer to integrate other third party libs. We have found that Closure provides a large set of functionality that covers a wide range of features and the compiler then allows us to cherry pick the feature we need instead of linking every piece of code in.</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54</a:t>
            </a:fld>
            <a:endParaRPr lang="en-US" dirty="0"/>
          </a:p>
        </p:txBody>
      </p:sp>
    </p:spTree>
    <p:extLst>
      <p:ext uri="{BB962C8B-B14F-4D97-AF65-F5344CB8AC3E}">
        <p14:creationId xmlns:p14="http://schemas.microsoft.com/office/powerpoint/2010/main" val="22506114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advent of Common</a:t>
            </a:r>
            <a:r>
              <a:rPr lang="en-US" baseline="0" dirty="0" smtClean="0"/>
              <a:t> JS, the way Closure specifies dependencies and pull in other JS files may be outdated. If you are starting a new project now it would be wise to look into that first.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55</a:t>
            </a:fld>
            <a:endParaRPr lang="en-US" dirty="0"/>
          </a:p>
        </p:txBody>
      </p:sp>
    </p:spTree>
    <p:extLst>
      <p:ext uri="{BB962C8B-B14F-4D97-AF65-F5344CB8AC3E}">
        <p14:creationId xmlns:p14="http://schemas.microsoft.com/office/powerpoint/2010/main" val="16640504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 way of</a:t>
            </a:r>
            <a:r>
              <a:rPr lang="en-US" baseline="0" dirty="0" smtClean="0"/>
              <a:t> managing JS files are messy, hard to reuse across html files, and difficult to manage dependencies and order of inclusion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56</a:t>
            </a:fld>
            <a:endParaRPr lang="en-US" dirty="0"/>
          </a:p>
        </p:txBody>
      </p:sp>
    </p:spTree>
    <p:extLst>
      <p:ext uri="{BB962C8B-B14F-4D97-AF65-F5344CB8AC3E}">
        <p14:creationId xmlns:p14="http://schemas.microsoft.com/office/powerpoint/2010/main" val="9367680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how the dependencies were specified. Here is the manifest</a:t>
            </a:r>
            <a:r>
              <a:rPr lang="en-US" baseline="0" dirty="0" smtClean="0"/>
              <a:t> for the editor code, which pulled in the main </a:t>
            </a:r>
            <a:r>
              <a:rPr lang="en-US" baseline="0" dirty="0" err="1" smtClean="0"/>
              <a:t>MUiLE</a:t>
            </a:r>
            <a:r>
              <a:rPr lang="en-US" baseline="0" dirty="0" smtClean="0"/>
              <a:t> components, and then pull in all the editor related code. The main </a:t>
            </a:r>
            <a:r>
              <a:rPr lang="en-US" baseline="0" dirty="0" err="1" smtClean="0"/>
              <a:t>MUiLE</a:t>
            </a:r>
            <a:r>
              <a:rPr lang="en-US" baseline="0" dirty="0" smtClean="0"/>
              <a:t> components dependencies are defined in another file that specifies “</a:t>
            </a:r>
            <a:r>
              <a:rPr lang="en-US" baseline="0" dirty="0" err="1" smtClean="0"/>
              <a:t>goog.provide</a:t>
            </a:r>
            <a:r>
              <a:rPr lang="en-US" baseline="0" dirty="0" smtClean="0"/>
              <a:t>(‘</a:t>
            </a:r>
            <a:r>
              <a:rPr lang="en-US" dirty="0" err="1" smtClean="0">
                <a:latin typeface="Consolas"/>
                <a:cs typeface="Consolas"/>
              </a:rPr>
              <a:t>muile</a:t>
            </a:r>
            <a:r>
              <a:rPr lang="en-US" baseline="0" dirty="0" err="1" smtClean="0"/>
              <a:t>.project</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57</a:t>
            </a:fld>
            <a:endParaRPr lang="en-US" dirty="0"/>
          </a:p>
        </p:txBody>
      </p:sp>
    </p:spTree>
    <p:extLst>
      <p:ext uri="{BB962C8B-B14F-4D97-AF65-F5344CB8AC3E}">
        <p14:creationId xmlns:p14="http://schemas.microsoft.com/office/powerpoint/2010/main" val="1664050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switch to Advanced mode deserves</a:t>
            </a:r>
            <a:r>
              <a:rPr lang="en-US" baseline="0" dirty="0" smtClean="0"/>
              <a:t> a little more discussion. For a lot of JS codebase it would involve a fairly intrusive refactor that may go against some established JS coding styles. The idea is to allow the compiler to perform as much </a:t>
            </a:r>
            <a:r>
              <a:rPr lang="en-US" baseline="0" dirty="0" err="1" smtClean="0"/>
              <a:t>inlining</a:t>
            </a:r>
            <a:r>
              <a:rPr lang="en-US" baseline="0" dirty="0" smtClean="0"/>
              <a:t> and optimizations as possible and reduce dynamic reflection, but a lot of common idioms such as intermixing </a:t>
            </a:r>
            <a:r>
              <a:rPr lang="en-US" baseline="0" dirty="0" err="1" smtClean="0"/>
              <a:t>myObj.myMember</a:t>
            </a:r>
            <a:r>
              <a:rPr lang="en-US" baseline="0" dirty="0" smtClean="0"/>
              <a:t> and </a:t>
            </a:r>
            <a:r>
              <a:rPr lang="en-US" baseline="0" dirty="0" err="1" smtClean="0"/>
              <a:t>myObj</a:t>
            </a:r>
            <a:r>
              <a:rPr lang="en-US" baseline="0" dirty="0" smtClean="0"/>
              <a:t>[‘</a:t>
            </a:r>
            <a:r>
              <a:rPr lang="en-US" baseline="0" dirty="0" err="1" smtClean="0"/>
              <a:t>myMember</a:t>
            </a:r>
            <a:r>
              <a:rPr lang="en-US" baseline="0" dirty="0" smtClean="0"/>
              <a:t>’] would now cause bugs because </a:t>
            </a:r>
            <a:r>
              <a:rPr lang="en-US" baseline="0" dirty="0" err="1" smtClean="0"/>
              <a:t>myObj.myMember</a:t>
            </a:r>
            <a:r>
              <a:rPr lang="en-US" baseline="0" dirty="0" smtClean="0"/>
              <a:t> would get optimized statically. For more info see https://developers.google.com/closure/compiler/docs/api-tutorial3</a:t>
            </a:r>
          </a:p>
          <a:p>
            <a:endParaRPr lang="en-US" baseline="0" dirty="0" smtClean="0"/>
          </a:p>
          <a:p>
            <a:r>
              <a:rPr lang="en-US" baseline="0" dirty="0" smtClean="0"/>
              <a:t>As for whether it’s worth it or not we have found the result to be mixed and eventually didn’t pursue it, partially because of the push back from the team due to the amount of work we had to put in. In one test we did that was very JavaScript and function call heavy (spawning hundreds of animations, all calculated in JS) we could see up to 30%-40% faster performance. However in other more common cases that mostly spent time dealing with the DOM </a:t>
            </a:r>
            <a:r>
              <a:rPr lang="en-US" baseline="0" dirty="0" err="1" smtClean="0"/>
              <a:t>etc</a:t>
            </a:r>
            <a:r>
              <a:rPr lang="en-US" baseline="0" dirty="0" smtClean="0"/>
              <a:t> it was not as significant. The other main benefit is the size reduction but given the amount of memory modern machine has and we’re storing these JS files locally it’s not as big an issue for us.</a:t>
            </a:r>
          </a:p>
          <a:p>
            <a:endParaRPr lang="en-US" baseline="0" dirty="0" smtClean="0"/>
          </a:p>
          <a:p>
            <a:r>
              <a:rPr lang="en-US" baseline="0" dirty="0" smtClean="0"/>
              <a:t>Whether a team would want to switch over or not would probably then depends on the existing codebase and preferred coding style, and also how heavy they are doing work in JS.</a:t>
            </a:r>
          </a:p>
          <a:p>
            <a:endParaRPr lang="en-US" baseline="0" dirty="0" smtClean="0"/>
          </a:p>
          <a:p>
            <a:r>
              <a:rPr lang="en-US" baseline="0" dirty="0" smtClean="0"/>
              <a:t>Another issue was that compiled code (even Simple mode) tends to be annoying to debug. We have source maps to help but while it provides a mapping to the original source location it’s hard to inspect or modify the code dynamically like in raw JS. Incorrectly dependencies could mean you have different behaviors in compiled vs non-compiled code as well.</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58</a:t>
            </a:fld>
            <a:endParaRPr lang="en-US" dirty="0"/>
          </a:p>
        </p:txBody>
      </p:sp>
    </p:spTree>
    <p:extLst>
      <p:ext uri="{BB962C8B-B14F-4D97-AF65-F5344CB8AC3E}">
        <p14:creationId xmlns:p14="http://schemas.microsoft.com/office/powerpoint/2010/main" val="32618943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Dead code removal could be useful for removing</a:t>
            </a:r>
            <a:r>
              <a:rPr lang="en-US" baseline="0" dirty="0" smtClean="0"/>
              <a:t> debug scripts from accidentally leaking.</a:t>
            </a:r>
          </a:p>
          <a:p>
            <a:endParaRPr lang="en-US" baseline="0" dirty="0" smtClean="0"/>
          </a:p>
          <a:p>
            <a:r>
              <a:rPr lang="en-US" baseline="0" dirty="0" smtClean="0"/>
              <a:t>It’s possible to use other macro systems to accomplish the same thing but this allows us to use JS syntax and doesn’t rely on an external macro language.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59</a:t>
            </a:fld>
            <a:endParaRPr lang="en-US" dirty="0"/>
          </a:p>
        </p:txBody>
      </p:sp>
    </p:spTree>
    <p:extLst>
      <p:ext uri="{BB962C8B-B14F-4D97-AF65-F5344CB8AC3E}">
        <p14:creationId xmlns:p14="http://schemas.microsoft.com/office/powerpoint/2010/main" val="2658276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“Game” object</a:t>
            </a:r>
            <a:r>
              <a:rPr lang="en-US" baseline="0" dirty="0" smtClean="0"/>
              <a:t> here is a C++ runtime object bound to JS.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60</a:t>
            </a:fld>
            <a:endParaRPr lang="en-US" dirty="0"/>
          </a:p>
        </p:txBody>
      </p:sp>
    </p:spTree>
    <p:extLst>
      <p:ext uri="{BB962C8B-B14F-4D97-AF65-F5344CB8AC3E}">
        <p14:creationId xmlns:p14="http://schemas.microsoft.com/office/powerpoint/2010/main" val="2159565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Software rendering means </a:t>
            </a:r>
            <a:r>
              <a:rPr lang="en-US" dirty="0" err="1" smtClean="0"/>
              <a:t>WebKit</a:t>
            </a:r>
            <a:r>
              <a:rPr lang="en-US" baseline="0" dirty="0" smtClean="0"/>
              <a:t> just renders everything to a texture for you and you just present it. It’s much more simple to integrate but does limit what you can do with it, as the GPU tend to be more more efficient at doing things like blending and transforming textures.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61</a:t>
            </a:fld>
            <a:endParaRPr lang="en-US" dirty="0"/>
          </a:p>
        </p:txBody>
      </p:sp>
    </p:spTree>
    <p:extLst>
      <p:ext uri="{BB962C8B-B14F-4D97-AF65-F5344CB8AC3E}">
        <p14:creationId xmlns:p14="http://schemas.microsoft.com/office/powerpoint/2010/main" val="13682322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screenshot, the button pointed by the arrow would blink and radiates a red circle</a:t>
            </a:r>
            <a:r>
              <a:rPr lang="en-US" baseline="0" dirty="0" smtClean="0"/>
              <a:t> around it. The animation will repeat continuously until it was dismissed. This innocuous-looking animation was hitching the game and took us to a while to identify the trouble spot. The constant triggering of the animation plus the fact that it was blending over other opacity areas meant the software rasterizer had to redraw a lot of content. With a hardware compositor this should be much more easily solvable.</a:t>
            </a:r>
          </a:p>
          <a:p>
            <a:endParaRPr lang="en-US" baseline="0" dirty="0" smtClean="0"/>
          </a:p>
          <a:p>
            <a:r>
              <a:rPr lang="en-US" baseline="0" dirty="0" smtClean="0"/>
              <a:t>We used to have another example which was worse. When the game was paused we would draw a ring around the whole screen. Since that ring would be blinking, every frame it had to re-blend with the whole UI causing everything to be redraw, costing at least 10ms per frame.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62</a:t>
            </a:fld>
            <a:endParaRPr lang="en-US" dirty="0"/>
          </a:p>
        </p:txBody>
      </p:sp>
    </p:spTree>
    <p:extLst>
      <p:ext uri="{BB962C8B-B14F-4D97-AF65-F5344CB8AC3E}">
        <p14:creationId xmlns:p14="http://schemas.microsoft.com/office/powerpoint/2010/main" val="547258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9</a:t>
            </a:fld>
            <a:endParaRPr lang="en-US" dirty="0"/>
          </a:p>
        </p:txBody>
      </p:sp>
    </p:spTree>
    <p:extLst>
      <p:ext uri="{BB962C8B-B14F-4D97-AF65-F5344CB8AC3E}">
        <p14:creationId xmlns:p14="http://schemas.microsoft.com/office/powerpoint/2010/main" val="19096538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Profile profile profile! This is one of those cases having source access is useful. You don’t really want to do it but if you</a:t>
            </a:r>
            <a:r>
              <a:rPr lang="en-US" baseline="0" dirty="0" smtClean="0"/>
              <a:t> are trying to optimize the last bits of memory it’s useful to step through the code in the browser to know what it’s doing.</a:t>
            </a:r>
          </a:p>
          <a:p>
            <a:endParaRPr lang="en-US" baseline="0" dirty="0" smtClean="0"/>
          </a:p>
          <a:p>
            <a:r>
              <a:rPr lang="en-US" baseline="0" dirty="0" smtClean="0"/>
              <a:t>Also access to source code would allow you to accurately predict how much memory </a:t>
            </a:r>
            <a:r>
              <a:rPr lang="en-US" baseline="0" dirty="0" err="1" smtClean="0"/>
              <a:t>alloc</a:t>
            </a:r>
            <a:r>
              <a:rPr lang="en-US" baseline="0" dirty="0" smtClean="0"/>
              <a:t> happens when you call C++ &lt;-&gt; JS, etc. Also what kind of size of block they allocate so you can use a fixed allocator for them.</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65</a:t>
            </a:fld>
            <a:endParaRPr lang="en-US" dirty="0"/>
          </a:p>
        </p:txBody>
      </p:sp>
    </p:spTree>
    <p:extLst>
      <p:ext uri="{BB962C8B-B14F-4D97-AF65-F5344CB8AC3E}">
        <p14:creationId xmlns:p14="http://schemas.microsoft.com/office/powerpoint/2010/main" val="9919271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think about how JS compilations work it</a:t>
            </a:r>
            <a:r>
              <a:rPr lang="en-US" baseline="0" dirty="0" smtClean="0"/>
              <a:t> would be easy to see why calling into C++ is expensive even if it’s implemented efficiently. Since you are crossing the language boundary it’s hard for the JS runtime to reason about the side effects of your C++ code, and thus it can’t do a lot of aggressive optimizations on the JS side around the C++ binding call. It’s for this reason that Google’s new Blink project is experimenting with moving more of the DOM to be processed in JavaScript.</a:t>
            </a:r>
            <a:endParaRPr lang="en-US" dirty="0" smtClean="0"/>
          </a:p>
          <a:p>
            <a:endParaRPr lang="en-US" dirty="0" smtClean="0"/>
          </a:p>
          <a:p>
            <a:r>
              <a:rPr lang="en-US" dirty="0" smtClean="0"/>
              <a:t>Compilation of JS dynamically</a:t>
            </a:r>
            <a:r>
              <a:rPr lang="en-US" baseline="0" dirty="0" smtClean="0"/>
              <a:t> is expensive. The second piece of code caches a function pointer and usually the engine will keep the compiled results every time you evaluate it. The results are usually JIT compiled so calling into JS functions this way tend to be a lot more efficient.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66</a:t>
            </a:fld>
            <a:endParaRPr lang="en-US" dirty="0"/>
          </a:p>
        </p:txBody>
      </p:sp>
    </p:spTree>
    <p:extLst>
      <p:ext uri="{BB962C8B-B14F-4D97-AF65-F5344CB8AC3E}">
        <p14:creationId xmlns:p14="http://schemas.microsoft.com/office/powerpoint/2010/main" val="11297583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 browsers handle CSS scrolling</a:t>
            </a:r>
            <a:r>
              <a:rPr lang="en-US" baseline="0" dirty="0" smtClean="0"/>
              <a:t> differently. Some browsers interpret fractional CSS positions correctly and do the proper antialiasing, while others would round it. Instead of using CSS positions you could also use CSS transforms (using translation). Depending on the browser, this rounding behavior may or may not be the same between CSS position and CSS translation.</a:t>
            </a:r>
          </a:p>
          <a:p>
            <a:endParaRPr lang="en-US" baseline="0" dirty="0" smtClean="0"/>
          </a:p>
          <a:p>
            <a:r>
              <a:rPr lang="en-US" baseline="0" dirty="0" smtClean="0"/>
              <a:t>The demo will first show web page that uses both kinds of translations and also canvas in different browsers and how they behave differently. After that show the in-game scrolling to get some contexts of the scrolling clouds.</a:t>
            </a:r>
          </a:p>
          <a:p>
            <a:endParaRPr lang="en-US" baseline="0" dirty="0" smtClean="0"/>
          </a:p>
          <a:p>
            <a:r>
              <a:rPr lang="en-US" baseline="0" dirty="0" smtClean="0"/>
              <a:t>This is really an example that different web browsers often have completely different set of best practices that are contradictory with each other. You will need to decide which ones you want to support and sometimes come up with browser specific solutions, unfortunately.</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67</a:t>
            </a:fld>
            <a:endParaRPr lang="en-US" dirty="0"/>
          </a:p>
        </p:txBody>
      </p:sp>
    </p:spTree>
    <p:extLst>
      <p:ext uri="{BB962C8B-B14F-4D97-AF65-F5344CB8AC3E}">
        <p14:creationId xmlns:p14="http://schemas.microsoft.com/office/powerpoint/2010/main" val="10143548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we didn’t have hardware compositing</a:t>
            </a:r>
            <a:r>
              <a:rPr lang="en-US" baseline="0" dirty="0" smtClean="0"/>
              <a:t> support and also had to write a new editor, turned out we </a:t>
            </a:r>
            <a:r>
              <a:rPr lang="en-US" baseline="0" dirty="0" err="1" smtClean="0"/>
              <a:t>couldn</a:t>
            </a:r>
            <a:r>
              <a:rPr lang="fr-FR" baseline="0" dirty="0" smtClean="0"/>
              <a:t>’</a:t>
            </a:r>
            <a:r>
              <a:rPr lang="en-US" baseline="0" dirty="0" smtClean="0"/>
              <a:t>t do everything we wanted. We think the end results were worth it but it is a real cost to consider.</a:t>
            </a:r>
          </a:p>
          <a:p>
            <a:endParaRPr lang="en-US" baseline="0" dirty="0" smtClean="0"/>
          </a:p>
          <a:p>
            <a:r>
              <a:rPr lang="en-US" dirty="0" smtClean="0"/>
              <a:t>Performance</a:t>
            </a:r>
            <a:r>
              <a:rPr lang="en-US" baseline="0" dirty="0" smtClean="0"/>
              <a:t> included: rendering </a:t>
            </a:r>
            <a:r>
              <a:rPr lang="en-US" baseline="0" dirty="0" err="1" smtClean="0"/>
              <a:t>perf</a:t>
            </a:r>
            <a:r>
              <a:rPr lang="en-US" baseline="0" dirty="0" smtClean="0"/>
              <a:t>, memory, general JS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69</a:t>
            </a:fld>
            <a:endParaRPr lang="en-US" dirty="0"/>
          </a:p>
        </p:txBody>
      </p:sp>
    </p:spTree>
    <p:extLst>
      <p:ext uri="{BB962C8B-B14F-4D97-AF65-F5344CB8AC3E}">
        <p14:creationId xmlns:p14="http://schemas.microsoft.com/office/powerpoint/2010/main" val="4970575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72</a:t>
            </a:fld>
            <a:endParaRPr lang="en-US" dirty="0"/>
          </a:p>
        </p:txBody>
      </p:sp>
    </p:spTree>
    <p:extLst>
      <p:ext uri="{BB962C8B-B14F-4D97-AF65-F5344CB8AC3E}">
        <p14:creationId xmlns:p14="http://schemas.microsoft.com/office/powerpoint/2010/main" val="3868785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video shows clips of SimCity’s UI and how they look and work. Includes the front end, loading screen, visualizations (bar graphs/pie charts), and in-game integration to accomplish</a:t>
            </a:r>
            <a:r>
              <a:rPr lang="en-US" baseline="0" dirty="0" smtClean="0"/>
              <a:t> the “Aero glass” effect for certain translucent panes.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10</a:t>
            </a:fld>
            <a:endParaRPr lang="en-US" dirty="0"/>
          </a:p>
        </p:txBody>
      </p:sp>
    </p:spTree>
    <p:extLst>
      <p:ext uri="{BB962C8B-B14F-4D97-AF65-F5344CB8AC3E}">
        <p14:creationId xmlns:p14="http://schemas.microsoft.com/office/powerpoint/2010/main" val="4089961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11</a:t>
            </a:fld>
            <a:endParaRPr lang="en-US" dirty="0"/>
          </a:p>
        </p:txBody>
      </p:sp>
    </p:spTree>
    <p:extLst>
      <p:ext uri="{BB962C8B-B14F-4D97-AF65-F5344CB8AC3E}">
        <p14:creationId xmlns:p14="http://schemas.microsoft.com/office/powerpoint/2010/main" val="3370855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Among all UI technology,</a:t>
            </a:r>
            <a:r>
              <a:rPr lang="en-US" baseline="0" dirty="0" smtClean="0"/>
              <a:t> it’s fair to say that web-based tech currently has the most development with competing open-sourced implementations coming from Apple (</a:t>
            </a:r>
            <a:r>
              <a:rPr lang="en-US" baseline="0" dirty="0" err="1" smtClean="0"/>
              <a:t>WebKit</a:t>
            </a:r>
            <a:r>
              <a:rPr lang="en-US" baseline="0" dirty="0" smtClean="0"/>
              <a:t>/Safari), Google (Blink/Chrome), Mozilla (Gecko/Firefox), Microsoft (Trident/IE), etc. The breakneck pace of browser development means it’s hard to predict what’s going to happen in even just a few years but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12</a:t>
            </a:fld>
            <a:endParaRPr lang="en-US" dirty="0"/>
          </a:p>
        </p:txBody>
      </p:sp>
    </p:spTree>
    <p:extLst>
      <p:ext uri="{BB962C8B-B14F-4D97-AF65-F5344CB8AC3E}">
        <p14:creationId xmlns:p14="http://schemas.microsoft.com/office/powerpoint/2010/main" val="1868925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One issue with finding advices from the web is that</a:t>
            </a:r>
            <a:r>
              <a:rPr lang="en-US" baseline="0" dirty="0" smtClean="0"/>
              <a:t> a lot of best practices for web </a:t>
            </a:r>
            <a:r>
              <a:rPr lang="en-US" baseline="0" dirty="0" err="1" smtClean="0"/>
              <a:t>dev</a:t>
            </a:r>
            <a:r>
              <a:rPr lang="en-US" baseline="0" dirty="0" smtClean="0"/>
              <a:t> aren’t designed with 60fps games in mind. A lot of libraries are fully featured but don’t translate well to a situation where you need them to terminate within 3ms, so it’s essential to establish a standard so people can follow and be conscious that their code needs to run fast.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14</a:t>
            </a:fld>
            <a:endParaRPr lang="en-US" dirty="0"/>
          </a:p>
        </p:txBody>
      </p:sp>
    </p:spTree>
    <p:extLst>
      <p:ext uri="{BB962C8B-B14F-4D97-AF65-F5344CB8AC3E}">
        <p14:creationId xmlns:p14="http://schemas.microsoft.com/office/powerpoint/2010/main" val="3957556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0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idx="4294967295"/>
          </p:nvPr>
        </p:nvSpPr>
        <p:spPr bwMode="auto">
          <a:xfrm>
            <a:off x="533400" y="1276350"/>
            <a:ext cx="8001000" cy="2743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Click to edit Master title style</a:t>
            </a:r>
            <a:endParaRPr lang="en-US" dirty="0"/>
          </a:p>
        </p:txBody>
      </p:sp>
    </p:spTree>
    <p:extLst>
      <p:ext uri="{BB962C8B-B14F-4D97-AF65-F5344CB8AC3E}">
        <p14:creationId xmlns:p14="http://schemas.microsoft.com/office/powerpoint/2010/main" val="284463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533400" y="666750"/>
            <a:ext cx="8077200" cy="781050"/>
          </a:xfrm>
          <a:prstGeom prst="rect">
            <a:avLst/>
          </a:prstGeom>
        </p:spPr>
        <p:txBody>
          <a:bodyPr/>
          <a:lstStyle/>
          <a:p>
            <a:r>
              <a:rPr lang="en-US" smtClean="0"/>
              <a:t>Click to edit Master title style</a:t>
            </a:r>
            <a:endParaRPr lang="en-US" dirty="0"/>
          </a:p>
        </p:txBody>
      </p:sp>
      <p:sp>
        <p:nvSpPr>
          <p:cNvPr id="9" name="Content Placeholder 2"/>
          <p:cNvSpPr>
            <a:spLocks noGrp="1"/>
          </p:cNvSpPr>
          <p:nvPr>
            <p:ph sz="quarter" idx="10"/>
          </p:nvPr>
        </p:nvSpPr>
        <p:spPr>
          <a:xfrm>
            <a:off x="533400" y="1504950"/>
            <a:ext cx="8077200" cy="2743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7528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0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idx="4294967295"/>
          </p:nvPr>
        </p:nvSpPr>
        <p:spPr bwMode="auto">
          <a:xfrm>
            <a:off x="533400" y="1276350"/>
            <a:ext cx="8001000" cy="2743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Click to edit Master title style</a:t>
            </a:r>
            <a:endParaRPr lang="en-US" dirty="0"/>
          </a:p>
        </p:txBody>
      </p:sp>
    </p:spTree>
    <p:extLst>
      <p:ext uri="{BB962C8B-B14F-4D97-AF65-F5344CB8AC3E}">
        <p14:creationId xmlns:p14="http://schemas.microsoft.com/office/powerpoint/2010/main" val="284463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E6D91882-DF1E-8347-A253-636726FE2A66}" type="datetimeFigureOut">
              <a:rPr lang="en-US" smtClean="0"/>
              <a:t>3/7/2015</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BF9E9AC0-E2E6-594A-B3A1-218CF43F6DF8}" type="slidenum">
              <a:rPr lang="en-US" smtClean="0"/>
              <a:t>‹#›</a:t>
            </a:fld>
            <a:endParaRPr lang="en-US"/>
          </a:p>
        </p:txBody>
      </p:sp>
    </p:spTree>
    <p:extLst>
      <p:ext uri="{BB962C8B-B14F-4D97-AF65-F5344CB8AC3E}">
        <p14:creationId xmlns:p14="http://schemas.microsoft.com/office/powerpoint/2010/main" val="2861639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fld id="{E6D91882-DF1E-8347-A253-636726FE2A66}" type="datetimeFigureOut">
              <a:rPr lang="en-US" smtClean="0"/>
              <a:t>3/7/2015</a:t>
            </a:fld>
            <a:endParaRPr lang="en-US"/>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BF9E9AC0-E2E6-594A-B3A1-218CF43F6DF8}" type="slidenum">
              <a:rPr lang="en-US" smtClean="0"/>
              <a:t>‹#›</a:t>
            </a:fld>
            <a:endParaRPr lang="en-US"/>
          </a:p>
        </p:txBody>
      </p:sp>
    </p:spTree>
    <p:extLst>
      <p:ext uri="{BB962C8B-B14F-4D97-AF65-F5344CB8AC3E}">
        <p14:creationId xmlns:p14="http://schemas.microsoft.com/office/powerpoint/2010/main" val="202931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533400" y="666750"/>
            <a:ext cx="8077200" cy="781050"/>
          </a:xfrm>
          <a:prstGeom prst="rect">
            <a:avLst/>
          </a:prstGeom>
        </p:spPr>
        <p:txBody>
          <a:bodyPr/>
          <a:lstStyle/>
          <a:p>
            <a:endParaRPr lang="en-US" dirty="0"/>
          </a:p>
        </p:txBody>
      </p:sp>
      <p:sp>
        <p:nvSpPr>
          <p:cNvPr id="9" name="Content Placeholder 2"/>
          <p:cNvSpPr>
            <a:spLocks noGrp="1"/>
          </p:cNvSpPr>
          <p:nvPr>
            <p:ph sz="quarter" idx="10"/>
          </p:nvPr>
        </p:nvSpPr>
        <p:spPr>
          <a:xfrm>
            <a:off x="533400" y="1504950"/>
            <a:ext cx="8077200" cy="2743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7528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4"/>
            <a:ext cx="2133600" cy="273844"/>
          </a:xfrm>
          <a:prstGeom prst="rect">
            <a:avLst/>
          </a:prstGeom>
        </p:spPr>
        <p:txBody>
          <a:bodyPr/>
          <a:lstStyle/>
          <a:p>
            <a:fld id="{E6D91882-DF1E-8347-A253-636726FE2A66}" type="datetimeFigureOut">
              <a:rPr lang="en-US" smtClean="0"/>
              <a:t>3/7/2015</a:t>
            </a:fld>
            <a:endParaRPr lang="en-US"/>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p>
            <a:fld id="{BF9E9AC0-E2E6-594A-B3A1-218CF43F6DF8}" type="slidenum">
              <a:rPr lang="en-US" smtClean="0"/>
              <a:t>‹#›</a:t>
            </a:fld>
            <a:endParaRPr lang="en-US"/>
          </a:p>
        </p:txBody>
      </p:sp>
    </p:spTree>
    <p:extLst>
      <p:ext uri="{BB962C8B-B14F-4D97-AF65-F5344CB8AC3E}">
        <p14:creationId xmlns:p14="http://schemas.microsoft.com/office/powerpoint/2010/main" val="3428983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57150"/>
            <a:ext cx="91440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57150"/>
            <a:ext cx="91440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4" r:id="rId5"/>
    <p:sldLayoutId id="2147483680" r:id="rId6"/>
    <p:sldLayoutId id="2147483715" r:id="rId7"/>
  </p:sldLayoutIdLst>
  <p:txStyles>
    <p:titleStyle>
      <a:lvl1pPr algn="l" rtl="0" eaLnBrk="1" fontAlgn="base" hangingPunct="1">
        <a:spcBef>
          <a:spcPct val="0"/>
        </a:spcBef>
        <a:spcAft>
          <a:spcPct val="0"/>
        </a:spcAft>
        <a:defRPr sz="3600">
          <a:solidFill>
            <a:srgbClr val="000000"/>
          </a:solidFill>
          <a:latin typeface="+mj-lt"/>
          <a:ea typeface="ヒラギノ角ゴ Pro W3" pitchFamily="80" charset="-128"/>
          <a:cs typeface="ヒラギノ角ゴ Pro W3" pitchFamily="80" charset="-128"/>
        </a:defRPr>
      </a:lvl1pPr>
      <a:lvl2pPr algn="l" rtl="0" eaLnBrk="1" fontAlgn="base" hangingPunct="1">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2pPr>
      <a:lvl3pPr algn="l" rtl="0" eaLnBrk="1" fontAlgn="base" hangingPunct="1">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3pPr>
      <a:lvl4pPr algn="l" rtl="0" eaLnBrk="1" fontAlgn="base" hangingPunct="1">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4pPr>
      <a:lvl5pPr algn="l" rtl="0" eaLnBrk="1" fontAlgn="base" hangingPunct="1">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5pPr>
      <a:lvl6pPr marL="457200" algn="l" rtl="0" eaLnBrk="1" fontAlgn="base" hangingPunct="1">
        <a:spcBef>
          <a:spcPct val="0"/>
        </a:spcBef>
        <a:spcAft>
          <a:spcPct val="0"/>
        </a:spcAft>
        <a:defRPr sz="4000">
          <a:solidFill>
            <a:srgbClr val="000000"/>
          </a:solidFill>
          <a:latin typeface="Verdana" pitchFamily="45" charset="0"/>
        </a:defRPr>
      </a:lvl6pPr>
      <a:lvl7pPr marL="914400" algn="l" rtl="0" eaLnBrk="1" fontAlgn="base" hangingPunct="1">
        <a:spcBef>
          <a:spcPct val="0"/>
        </a:spcBef>
        <a:spcAft>
          <a:spcPct val="0"/>
        </a:spcAft>
        <a:defRPr sz="4000">
          <a:solidFill>
            <a:srgbClr val="000000"/>
          </a:solidFill>
          <a:latin typeface="Verdana" pitchFamily="45" charset="0"/>
        </a:defRPr>
      </a:lvl7pPr>
      <a:lvl8pPr marL="1371600" algn="l" rtl="0" eaLnBrk="1" fontAlgn="base" hangingPunct="1">
        <a:spcBef>
          <a:spcPct val="0"/>
        </a:spcBef>
        <a:spcAft>
          <a:spcPct val="0"/>
        </a:spcAft>
        <a:defRPr sz="4000">
          <a:solidFill>
            <a:srgbClr val="000000"/>
          </a:solidFill>
          <a:latin typeface="Verdana" pitchFamily="45" charset="0"/>
        </a:defRPr>
      </a:lvl8pPr>
      <a:lvl9pPr marL="1828800" algn="l" rtl="0" eaLnBrk="1" fontAlgn="base" hangingPunct="1">
        <a:spcBef>
          <a:spcPct val="0"/>
        </a:spcBef>
        <a:spcAft>
          <a:spcPct val="0"/>
        </a:spcAft>
        <a:defRPr sz="4000">
          <a:solidFill>
            <a:srgbClr val="000000"/>
          </a:solidFill>
          <a:latin typeface="Verdana" pitchFamily="45" charset="0"/>
        </a:defRPr>
      </a:lvl9pPr>
    </p:titleStyle>
    <p:bodyStyle>
      <a:lvl1pPr marL="342900" indent="-342900" algn="l" rtl="0" eaLnBrk="1" fontAlgn="base" hangingPunct="1">
        <a:spcBef>
          <a:spcPct val="20000"/>
        </a:spcBef>
        <a:spcAft>
          <a:spcPct val="0"/>
        </a:spcAft>
        <a:buClr>
          <a:srgbClr val="000000"/>
        </a:buClr>
        <a:buSzPct val="75000"/>
        <a:buFont typeface="Verdana" charset="0"/>
        <a:buChar char="●"/>
        <a:defRPr sz="2800">
          <a:solidFill>
            <a:srgbClr val="000000"/>
          </a:solidFill>
          <a:latin typeface="+mn-lt"/>
          <a:ea typeface="ヒラギノ角ゴ Pro W3" pitchFamily="80" charset="-128"/>
          <a:cs typeface="ヒラギノ角ゴ Pro W3" pitchFamily="80" charset="-128"/>
        </a:defRPr>
      </a:lvl1pPr>
      <a:lvl2pPr marL="742950" indent="-285750" algn="l" rtl="0" eaLnBrk="1" fontAlgn="base" hangingPunct="1">
        <a:spcBef>
          <a:spcPct val="20000"/>
        </a:spcBef>
        <a:spcAft>
          <a:spcPct val="0"/>
        </a:spcAft>
        <a:buClr>
          <a:srgbClr val="000000"/>
        </a:buClr>
        <a:buSzPct val="75000"/>
        <a:buFont typeface="Verdana" charset="0"/>
        <a:buChar char="●"/>
        <a:defRPr sz="2400">
          <a:solidFill>
            <a:srgbClr val="000000"/>
          </a:solidFill>
          <a:latin typeface="+mn-lt"/>
          <a:ea typeface="ヒラギノ角ゴ Pro W3" pitchFamily="45" charset="-128"/>
        </a:defRPr>
      </a:lvl2pPr>
      <a:lvl3pPr marL="914400" algn="l" rtl="0" eaLnBrk="1" fontAlgn="base" hangingPunct="1">
        <a:spcBef>
          <a:spcPct val="20000"/>
        </a:spcBef>
        <a:spcAft>
          <a:spcPct val="0"/>
        </a:spcAft>
        <a:buClr>
          <a:srgbClr val="000000"/>
        </a:buClr>
        <a:buSzPct val="75000"/>
        <a:buFont typeface="Verdana" charset="0"/>
        <a:buChar char="●"/>
        <a:defRPr sz="2000">
          <a:solidFill>
            <a:srgbClr val="000000"/>
          </a:solidFill>
          <a:latin typeface="+mn-lt"/>
          <a:ea typeface="ヒラギノ角ゴ Pro W3" pitchFamily="45" charset="-128"/>
        </a:defRPr>
      </a:lvl3pPr>
      <a:lvl4pPr marL="1371600" algn="l" rtl="0" eaLnBrk="1" fontAlgn="base" hangingPunct="1">
        <a:spcBef>
          <a:spcPct val="20000"/>
        </a:spcBef>
        <a:spcAft>
          <a:spcPct val="0"/>
        </a:spcAft>
        <a:buClr>
          <a:srgbClr val="000000"/>
        </a:buClr>
        <a:buSzPct val="70000"/>
        <a:buFont typeface="Verdana" charset="0"/>
        <a:buChar char="●"/>
        <a:defRPr>
          <a:solidFill>
            <a:srgbClr val="000000"/>
          </a:solidFill>
          <a:latin typeface="+mn-lt"/>
          <a:ea typeface="ヒラギノ角ゴ Pro W3" pitchFamily="45" charset="-128"/>
        </a:defRPr>
      </a:lvl4pPr>
      <a:lvl5pPr marL="1828800" algn="l" rtl="0" eaLnBrk="1" fontAlgn="base" hangingPunct="1">
        <a:spcBef>
          <a:spcPct val="20000"/>
        </a:spcBef>
        <a:spcAft>
          <a:spcPct val="0"/>
        </a:spcAft>
        <a:buClr>
          <a:srgbClr val="000000"/>
        </a:buClr>
        <a:buSzPct val="75000"/>
        <a:buFont typeface="Verdana" charset="0"/>
        <a:buChar char="●"/>
        <a:defRPr>
          <a:solidFill>
            <a:srgbClr val="000000"/>
          </a:solidFill>
          <a:latin typeface="+mn-lt"/>
          <a:ea typeface="ヒラギノ角ゴ Pro W3" pitchFamily="45" charset="-128"/>
        </a:defRPr>
      </a:lvl5pPr>
      <a:lvl6pPr marL="2514600" indent="-228600" algn="l" rtl="0" eaLnBrk="1" fontAlgn="base" hangingPunct="1">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6pPr>
      <a:lvl7pPr marL="2971800" indent="-228600" algn="l" rtl="0" eaLnBrk="1" fontAlgn="base" hangingPunct="1">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7pPr>
      <a:lvl8pPr marL="3429000" indent="-228600" algn="l" rtl="0" eaLnBrk="1" fontAlgn="base" hangingPunct="1">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8pPr>
      <a:lvl9pPr marL="3886200" indent="-228600" algn="l" rtl="0" eaLnBrk="1" fontAlgn="base" hangingPunct="1">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gpl.ea.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1.png"/><Relationship Id="rId4"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chromium.org/developers/design-documents/gpu-accelerated-compositing-in-chrome"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idx="4294967295"/>
          </p:nvPr>
        </p:nvSpPr>
        <p:spPr bwMode="auto">
          <a:xfrm>
            <a:off x="685800" y="1276350"/>
            <a:ext cx="8305800" cy="2286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en-US" dirty="0"/>
              <a:t>How to Implement AAA Game UI in HTML and JavaScript</a:t>
            </a:r>
            <a:r>
              <a:rPr lang="en-US" dirty="0">
                <a:latin typeface="Verdana" charset="0"/>
                <a:ea typeface="ヒラギノ角ゴ Pro W3" charset="0"/>
                <a:cs typeface="ヒラギノ角ゴ Pro W3" charset="0"/>
              </a:rPr>
              <a:t/>
            </a:r>
            <a:br>
              <a:rPr lang="en-US" dirty="0">
                <a:latin typeface="Verdana" charset="0"/>
                <a:ea typeface="ヒラギノ角ゴ Pro W3" charset="0"/>
                <a:cs typeface="ヒラギノ角ゴ Pro W3" charset="0"/>
              </a:rPr>
            </a:br>
            <a:r>
              <a:rPr lang="en-US" dirty="0">
                <a:latin typeface="Verdana" charset="0"/>
                <a:ea typeface="ヒラギノ角ゴ Pro W3" charset="0"/>
                <a:cs typeface="ヒラギノ角ゴ Pro W3" charset="0"/>
              </a:rPr>
              <a:t/>
            </a:r>
            <a:br>
              <a:rPr lang="en-US" dirty="0">
                <a:latin typeface="Verdana" charset="0"/>
                <a:ea typeface="ヒラギノ角ゴ Pro W3" charset="0"/>
                <a:cs typeface="ヒラギノ角ゴ Pro W3" charset="0"/>
              </a:rPr>
            </a:br>
            <a:r>
              <a:rPr lang="en-US" sz="2400" b="1" dirty="0" smtClean="0">
                <a:latin typeface="Verdana" charset="0"/>
                <a:ea typeface="ヒラギノ角ゴ Pro W3" charset="0"/>
                <a:cs typeface="ヒラギノ角ゴ Pro W3" charset="0"/>
              </a:rPr>
              <a:t>Yee Cheng Chin</a:t>
            </a:r>
            <a:r>
              <a:rPr lang="en-US" sz="2400" dirty="0">
                <a:latin typeface="Verdana" charset="0"/>
                <a:ea typeface="ヒラギノ角ゴ Pro W3" charset="0"/>
                <a:cs typeface="ヒラギノ角ゴ Pro W3" charset="0"/>
              </a:rPr>
              <a:t/>
            </a:r>
            <a:br>
              <a:rPr lang="en-US" sz="2400" dirty="0">
                <a:latin typeface="Verdana" charset="0"/>
                <a:ea typeface="ヒラギノ角ゴ Pro W3" charset="0"/>
                <a:cs typeface="ヒラギノ角ゴ Pro W3" charset="0"/>
              </a:rPr>
            </a:br>
            <a:r>
              <a:rPr lang="en-US" sz="2400" dirty="0" smtClean="0">
                <a:latin typeface="Verdana" charset="0"/>
                <a:ea typeface="ヒラギノ角ゴ Pro W3" charset="0"/>
                <a:cs typeface="ヒラギノ角ゴ Pro W3" charset="0"/>
              </a:rPr>
              <a:t>Senior Software Engineer, Electronic Arts / Maxis</a:t>
            </a:r>
            <a:endParaRPr lang="en-US" sz="2400" dirty="0">
              <a:latin typeface="Verdana" charset="0"/>
              <a:ea typeface="ヒラギノ角ゴ Pro W3" charset="0"/>
              <a:cs typeface="ヒラギノ角ゴ Pro W3"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SimCity UI Demo Video</a:t>
            </a:r>
            <a:endParaRPr lang="en-US" dirty="0"/>
          </a:p>
        </p:txBody>
      </p:sp>
      <p:pic>
        <p:nvPicPr>
          <p:cNvPr id="4" name="SimCity UI Vid" title="SimCity UI video">
            <a:hlinkClick r:id="" action="ppaction://media"/>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5"/>
          <a:stretch>
            <a:fillRect/>
          </a:stretch>
        </p:blipFill>
        <p:spPr>
          <a:xfrm>
            <a:off x="0" y="6617"/>
            <a:ext cx="9144000" cy="5143500"/>
          </a:xfrm>
        </p:spPr>
      </p:pic>
    </p:spTree>
    <p:extLst>
      <p:ext uri="{BB962C8B-B14F-4D97-AF65-F5344CB8AC3E}">
        <p14:creationId xmlns:p14="http://schemas.microsoft.com/office/powerpoint/2010/main" val="360233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65000"/>
                  </a:schemeClr>
                </a:solidFill>
              </a:rPr>
              <a:t>What this talk is about</a:t>
            </a:r>
            <a:endParaRPr lang="en-US" dirty="0">
              <a:solidFill>
                <a:schemeClr val="tx1">
                  <a:lumMod val="65000"/>
                </a:schemeClr>
              </a:solidFill>
            </a:endParaRPr>
          </a:p>
        </p:txBody>
      </p:sp>
      <p:sp>
        <p:nvSpPr>
          <p:cNvPr id="3" name="Content Placeholder 2"/>
          <p:cNvSpPr>
            <a:spLocks noGrp="1"/>
          </p:cNvSpPr>
          <p:nvPr>
            <p:ph sz="quarter" idx="10"/>
          </p:nvPr>
        </p:nvSpPr>
        <p:spPr>
          <a:xfrm>
            <a:off x="533400" y="1504950"/>
            <a:ext cx="8077200" cy="3429000"/>
          </a:xfrm>
        </p:spPr>
        <p:txBody>
          <a:bodyPr>
            <a:normAutofit/>
          </a:bodyPr>
          <a:lstStyle/>
          <a:p>
            <a:pPr marL="514350" indent="-514350">
              <a:buFont typeface="+mj-lt"/>
              <a:buAutoNum type="arabicPeriod"/>
            </a:pPr>
            <a:r>
              <a:rPr lang="en-US" b="1" dirty="0" smtClean="0"/>
              <a:t>Why</a:t>
            </a:r>
            <a:r>
              <a:rPr lang="en-US" b="1" baseline="0" dirty="0" smtClean="0"/>
              <a:t> HTML*?</a:t>
            </a:r>
          </a:p>
          <a:p>
            <a:pPr marL="514350" indent="-514350">
              <a:buFont typeface="+mj-lt"/>
              <a:buAutoNum type="arabicPeriod"/>
            </a:pPr>
            <a:r>
              <a:rPr lang="en-US" dirty="0" smtClean="0">
                <a:solidFill>
                  <a:schemeClr val="tx1">
                    <a:lumMod val="65000"/>
                  </a:schemeClr>
                </a:solidFill>
              </a:rPr>
              <a:t>Maxis’ UI, based on HTML. Shipped with SimCity</a:t>
            </a:r>
          </a:p>
          <a:p>
            <a:pPr marL="514350" indent="-514350">
              <a:buFont typeface="+mj-lt"/>
              <a:buAutoNum type="arabicPeriod"/>
            </a:pPr>
            <a:r>
              <a:rPr lang="en-US" dirty="0" smtClean="0">
                <a:solidFill>
                  <a:schemeClr val="tx1">
                    <a:lumMod val="65000"/>
                  </a:schemeClr>
                </a:solidFill>
              </a:rPr>
              <a:t>Tips and gotchas</a:t>
            </a:r>
            <a:endParaRPr lang="en-US" dirty="0">
              <a:solidFill>
                <a:schemeClr val="tx1">
                  <a:lumMod val="65000"/>
                </a:schemeClr>
              </a:solidFill>
            </a:endParaRPr>
          </a:p>
        </p:txBody>
      </p:sp>
    </p:spTree>
    <p:extLst>
      <p:ext uri="{BB962C8B-B14F-4D97-AF65-F5344CB8AC3E}">
        <p14:creationId xmlns:p14="http://schemas.microsoft.com/office/powerpoint/2010/main" val="18322081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HTML?</a:t>
            </a:r>
            <a:endParaRPr lang="en-US" dirty="0"/>
          </a:p>
        </p:txBody>
      </p:sp>
      <p:sp>
        <p:nvSpPr>
          <p:cNvPr id="3" name="Content Placeholder 2"/>
          <p:cNvSpPr>
            <a:spLocks noGrp="1"/>
          </p:cNvSpPr>
          <p:nvPr>
            <p:ph sz="quarter" idx="10"/>
          </p:nvPr>
        </p:nvSpPr>
        <p:spPr>
          <a:xfrm>
            <a:off x="533400" y="1504950"/>
            <a:ext cx="8077200" cy="3352800"/>
          </a:xfrm>
        </p:spPr>
        <p:txBody>
          <a:bodyPr>
            <a:normAutofit/>
          </a:bodyPr>
          <a:lstStyle/>
          <a:p>
            <a:pPr rtl="0" eaLnBrk="0" fontAlgn="base" hangingPunct="0"/>
            <a:r>
              <a:rPr lang="en-US" sz="2800" dirty="0" smtClean="0">
                <a:solidFill>
                  <a:srgbClr val="000000"/>
                </a:solidFill>
                <a:effectLst/>
                <a:latin typeface="+mn-lt"/>
                <a:ea typeface="ヒラギノ角ゴ Pro W3" pitchFamily="80" charset="-128"/>
                <a:cs typeface="ヒラギノ角ゴ Pro W3" pitchFamily="80" charset="-128"/>
              </a:rPr>
              <a:t>Existing tech</a:t>
            </a:r>
          </a:p>
          <a:p>
            <a:pPr lvl="1" rtl="0" eaLnBrk="0" fontAlgn="base" hangingPunct="0"/>
            <a:r>
              <a:rPr lang="en-US" sz="2400" dirty="0" err="1" smtClean="0">
                <a:solidFill>
                  <a:srgbClr val="000000"/>
                </a:solidFill>
                <a:effectLst/>
                <a:latin typeface="+mn-lt"/>
                <a:ea typeface="ヒラギノ角ゴ Pro W3" pitchFamily="80" charset="-128"/>
                <a:cs typeface="ヒラギノ角ゴ Pro W3" pitchFamily="80" charset="-128"/>
              </a:rPr>
              <a:t>WebKit</a:t>
            </a:r>
            <a:r>
              <a:rPr lang="en-US" sz="2400" dirty="0" smtClean="0">
                <a:solidFill>
                  <a:srgbClr val="000000"/>
                </a:solidFill>
                <a:effectLst/>
                <a:latin typeface="+mn-lt"/>
                <a:ea typeface="ヒラギノ角ゴ Pro W3" pitchFamily="80" charset="-128"/>
                <a:cs typeface="ヒラギノ角ゴ Pro W3" pitchFamily="80" charset="-128"/>
              </a:rPr>
              <a:t>, Blink, Gecko, etc.</a:t>
            </a:r>
          </a:p>
          <a:p>
            <a:pPr lvl="1" rtl="0" eaLnBrk="0" fontAlgn="base" hangingPunct="0"/>
            <a:r>
              <a:rPr lang="en-US" sz="2400" dirty="0" smtClean="0">
                <a:solidFill>
                  <a:srgbClr val="000000"/>
                </a:solidFill>
                <a:effectLst/>
                <a:latin typeface="+mn-lt"/>
                <a:ea typeface="ヒラギノ角ゴ Pro W3" pitchFamily="80" charset="-128"/>
                <a:cs typeface="ヒラギノ角ゴ Pro W3" pitchFamily="80" charset="-128"/>
              </a:rPr>
              <a:t>Inspector/Debugger</a:t>
            </a:r>
          </a:p>
        </p:txBody>
      </p:sp>
      <p:pic>
        <p:nvPicPr>
          <p:cNvPr id="4" name="Picture 3" title="WebKit logo"/>
          <p:cNvPicPr>
            <a:picLocks noChangeAspect="1"/>
          </p:cNvPicPr>
          <p:nvPr/>
        </p:nvPicPr>
        <p:blipFill>
          <a:blip r:embed="rId3"/>
          <a:stretch>
            <a:fillRect/>
          </a:stretch>
        </p:blipFill>
        <p:spPr>
          <a:xfrm>
            <a:off x="2626959" y="3409950"/>
            <a:ext cx="1219200" cy="986701"/>
          </a:xfrm>
          <a:prstGeom prst="rect">
            <a:avLst/>
          </a:prstGeom>
        </p:spPr>
      </p:pic>
      <p:pic>
        <p:nvPicPr>
          <p:cNvPr id="5" name="Picture 4" title="Google's Chromium (Blink) logo"/>
          <p:cNvPicPr>
            <a:picLocks noChangeAspect="1"/>
          </p:cNvPicPr>
          <p:nvPr/>
        </p:nvPicPr>
        <p:blipFill>
          <a:blip r:embed="rId4"/>
          <a:stretch>
            <a:fillRect/>
          </a:stretch>
        </p:blipFill>
        <p:spPr>
          <a:xfrm>
            <a:off x="3846159" y="3257550"/>
            <a:ext cx="1219200" cy="1219200"/>
          </a:xfrm>
          <a:prstGeom prst="rect">
            <a:avLst/>
          </a:prstGeom>
        </p:spPr>
      </p:pic>
      <p:pic>
        <p:nvPicPr>
          <p:cNvPr id="6" name="Picture 5" title="Mozilla Gecko log"/>
          <p:cNvPicPr>
            <a:picLocks noChangeAspect="1"/>
          </p:cNvPicPr>
          <p:nvPr/>
        </p:nvPicPr>
        <p:blipFill>
          <a:blip r:embed="rId5"/>
          <a:stretch>
            <a:fillRect/>
          </a:stretch>
        </p:blipFill>
        <p:spPr>
          <a:xfrm>
            <a:off x="5029200" y="3257550"/>
            <a:ext cx="1712559" cy="1225550"/>
          </a:xfrm>
          <a:prstGeom prst="rect">
            <a:avLst/>
          </a:prstGeom>
        </p:spPr>
      </p:pic>
    </p:spTree>
    <p:extLst>
      <p:ext uri="{BB962C8B-B14F-4D97-AF65-F5344CB8AC3E}">
        <p14:creationId xmlns:p14="http://schemas.microsoft.com/office/powerpoint/2010/main" val="4114534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0" eaLnBrk="0" fontAlgn="base" hangingPunct="0"/>
            <a:r>
              <a:rPr lang="en-US" dirty="0" smtClean="0">
                <a:effectLst/>
              </a:rPr>
              <a:t>Why</a:t>
            </a:r>
            <a:r>
              <a:rPr lang="en-US" baseline="0" dirty="0" smtClean="0">
                <a:effectLst/>
              </a:rPr>
              <a:t> HTML?</a:t>
            </a:r>
            <a:endParaRPr lang="en-US" dirty="0"/>
          </a:p>
        </p:txBody>
      </p:sp>
      <p:sp>
        <p:nvSpPr>
          <p:cNvPr id="3" name="Content Placeholder 2"/>
          <p:cNvSpPr>
            <a:spLocks noGrp="1"/>
          </p:cNvSpPr>
          <p:nvPr>
            <p:ph sz="quarter" idx="10"/>
          </p:nvPr>
        </p:nvSpPr>
        <p:spPr/>
        <p:txBody>
          <a:bodyPr/>
          <a:lstStyle/>
          <a:p>
            <a:pPr rtl="0" eaLnBrk="0" fontAlgn="base" hangingPunct="0"/>
            <a:r>
              <a:rPr lang="en-US" sz="2800" dirty="0" smtClean="0">
                <a:solidFill>
                  <a:srgbClr val="000000"/>
                </a:solidFill>
                <a:effectLst/>
                <a:latin typeface="+mn-lt"/>
                <a:ea typeface="ヒラギノ角ゴ Pro W3" pitchFamily="80" charset="-128"/>
                <a:cs typeface="ヒラギノ角ゴ Pro W3" pitchFamily="80" charset="-128"/>
              </a:rPr>
              <a:t>Fast reloading. Takes 3</a:t>
            </a:r>
            <a:r>
              <a:rPr lang="en-US" sz="2800" baseline="0" dirty="0" smtClean="0">
                <a:solidFill>
                  <a:srgbClr val="000000"/>
                </a:solidFill>
                <a:effectLst/>
                <a:latin typeface="+mn-lt"/>
                <a:ea typeface="ヒラギノ角ゴ Pro W3" pitchFamily="80" charset="-128"/>
                <a:cs typeface="ヒラギノ角ゴ Pro W3" pitchFamily="80" charset="-128"/>
              </a:rPr>
              <a:t> seconds to reload the entire UI. No import/export process, or compilation/linking required.</a:t>
            </a:r>
          </a:p>
          <a:p>
            <a:pPr rtl="0" eaLnBrk="0" fontAlgn="base" hangingPunct="0"/>
            <a:r>
              <a:rPr lang="en-US" sz="2800" baseline="0" dirty="0" smtClean="0">
                <a:solidFill>
                  <a:srgbClr val="000000"/>
                </a:solidFill>
                <a:effectLst/>
                <a:latin typeface="+mn-lt"/>
                <a:ea typeface="ヒラギノ角ゴ Pro W3" pitchFamily="80" charset="-128"/>
                <a:cs typeface="ヒラギノ角ゴ Pro W3" pitchFamily="80" charset="-128"/>
              </a:rPr>
              <a:t>Most implementations have blazing fast JavaScript engines with JIT compilations.</a:t>
            </a:r>
          </a:p>
          <a:p>
            <a:pPr rtl="0" eaLnBrk="0" fontAlgn="base" hangingPunct="0"/>
            <a:r>
              <a:rPr lang="en-US" sz="2800" baseline="0" dirty="0" smtClean="0">
                <a:solidFill>
                  <a:srgbClr val="000000"/>
                </a:solidFill>
                <a:effectLst/>
                <a:latin typeface="+mn-lt"/>
                <a:ea typeface="ヒラギノ角ゴ Pro W3" pitchFamily="80" charset="-128"/>
                <a:cs typeface="ヒラギノ角ゴ Pro W3" pitchFamily="80" charset="-128"/>
              </a:rPr>
              <a:t>Easy to update over the web</a:t>
            </a:r>
            <a:endParaRPr lang="en-US" dirty="0"/>
          </a:p>
        </p:txBody>
      </p:sp>
    </p:spTree>
    <p:extLst>
      <p:ext uri="{BB962C8B-B14F-4D97-AF65-F5344CB8AC3E}">
        <p14:creationId xmlns:p14="http://schemas.microsoft.com/office/powerpoint/2010/main" val="38670075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HTML?</a:t>
            </a:r>
            <a:endParaRPr lang="en-US" dirty="0"/>
          </a:p>
        </p:txBody>
      </p:sp>
      <p:sp>
        <p:nvSpPr>
          <p:cNvPr id="3" name="Content Placeholder 2"/>
          <p:cNvSpPr>
            <a:spLocks noGrp="1"/>
          </p:cNvSpPr>
          <p:nvPr>
            <p:ph sz="quarter" idx="10"/>
          </p:nvPr>
        </p:nvSpPr>
        <p:spPr/>
        <p:txBody>
          <a:bodyPr>
            <a:normAutofit fontScale="92500" lnSpcReduction="10000"/>
          </a:bodyPr>
          <a:lstStyle/>
          <a:p>
            <a:pPr marL="342900" marR="0" indent="-342900" algn="l" defTabSz="914400" rtl="0" eaLnBrk="0" fontAlgn="base" latinLnBrk="0" hangingPunct="0">
              <a:lnSpc>
                <a:spcPct val="100000"/>
              </a:lnSpc>
              <a:spcBef>
                <a:spcPct val="20000"/>
              </a:spcBef>
              <a:spcAft>
                <a:spcPct val="0"/>
              </a:spcAft>
              <a:buClr>
                <a:srgbClr val="000000"/>
              </a:buClr>
              <a:buSzPct val="75000"/>
              <a:buFont typeface="Verdana" charset="0"/>
              <a:buChar char="●"/>
              <a:tabLst/>
              <a:defRPr/>
            </a:pPr>
            <a:r>
              <a:rPr lang="en-US" sz="2800" dirty="0" smtClean="0">
                <a:solidFill>
                  <a:srgbClr val="000000"/>
                </a:solidFill>
                <a:effectLst/>
                <a:latin typeface="+mn-lt"/>
                <a:ea typeface="ヒラギノ角ゴ Pro W3" pitchFamily="80" charset="-128"/>
                <a:cs typeface="ヒラギノ角ゴ Pro W3" pitchFamily="80" charset="-128"/>
              </a:rPr>
              <a:t>You are probably going to need web content for</a:t>
            </a:r>
            <a:r>
              <a:rPr lang="en-US" sz="2800" baseline="0" dirty="0" smtClean="0">
                <a:solidFill>
                  <a:srgbClr val="000000"/>
                </a:solidFill>
                <a:effectLst/>
                <a:latin typeface="+mn-lt"/>
                <a:ea typeface="ヒラギノ角ゴ Pro W3" pitchFamily="80" charset="-128"/>
                <a:cs typeface="ヒラギノ角ゴ Pro W3" pitchFamily="80" charset="-128"/>
              </a:rPr>
              <a:t> leaderboards, etc. anyway. May as well go all the way!</a:t>
            </a:r>
            <a:endParaRPr lang="en-US" sz="2800" dirty="0" smtClean="0">
              <a:solidFill>
                <a:srgbClr val="000000"/>
              </a:solidFill>
              <a:effectLst/>
              <a:latin typeface="+mn-lt"/>
              <a:ea typeface="ヒラギノ角ゴ Pro W3" pitchFamily="80" charset="-128"/>
              <a:cs typeface="ヒラギノ角ゴ Pro W3" pitchFamily="80" charset="-128"/>
            </a:endParaRPr>
          </a:p>
          <a:p>
            <a:pPr marL="342900" marR="0" indent="-342900" algn="l" defTabSz="914400" rtl="0" eaLnBrk="0" fontAlgn="base" latinLnBrk="0" hangingPunct="0">
              <a:lnSpc>
                <a:spcPct val="100000"/>
              </a:lnSpc>
              <a:spcBef>
                <a:spcPct val="20000"/>
              </a:spcBef>
              <a:spcAft>
                <a:spcPct val="0"/>
              </a:spcAft>
              <a:buClr>
                <a:srgbClr val="000000"/>
              </a:buClr>
              <a:buSzPct val="75000"/>
              <a:buFont typeface="Verdana" charset="0"/>
              <a:buChar char="●"/>
              <a:tabLst/>
              <a:defRPr/>
            </a:pPr>
            <a:r>
              <a:rPr lang="en-US" sz="2800" dirty="0" smtClean="0">
                <a:solidFill>
                  <a:srgbClr val="000000"/>
                </a:solidFill>
                <a:effectLst/>
                <a:latin typeface="+mn-lt"/>
                <a:ea typeface="ヒラギノ角ゴ Pro W3" pitchFamily="80" charset="-128"/>
                <a:cs typeface="ヒラギノ角ゴ Pro W3" pitchFamily="80" charset="-128"/>
              </a:rPr>
              <a:t>Large community. Easy to hire people or find knowledge</a:t>
            </a:r>
          </a:p>
          <a:p>
            <a:pPr lvl="1" indent="-342900" eaLnBrk="0" hangingPunct="0">
              <a:defRPr/>
            </a:pPr>
            <a:r>
              <a:rPr lang="en-US" sz="2000" dirty="0" smtClean="0">
                <a:ea typeface="ヒラギノ角ゴ Pro W3" pitchFamily="80" charset="-128"/>
                <a:cs typeface="ヒラギノ角ゴ Pro W3" pitchFamily="80" charset="-128"/>
              </a:rPr>
              <a:t>Caveat: Not everyone who has “web” background is suitable for game dev. Need to be performance-conscious.</a:t>
            </a:r>
          </a:p>
        </p:txBody>
      </p:sp>
    </p:spTree>
    <p:extLst>
      <p:ext uri="{BB962C8B-B14F-4D97-AF65-F5344CB8AC3E}">
        <p14:creationId xmlns:p14="http://schemas.microsoft.com/office/powerpoint/2010/main" val="14074781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HTML?</a:t>
            </a:r>
            <a:endParaRPr lang="en-US" dirty="0"/>
          </a:p>
        </p:txBody>
      </p:sp>
      <p:sp>
        <p:nvSpPr>
          <p:cNvPr id="3" name="Content Placeholder 2"/>
          <p:cNvSpPr>
            <a:spLocks noGrp="1"/>
          </p:cNvSpPr>
          <p:nvPr>
            <p:ph sz="quarter" idx="10"/>
          </p:nvPr>
        </p:nvSpPr>
        <p:spPr>
          <a:xfrm>
            <a:off x="533400" y="1504950"/>
            <a:ext cx="8077200" cy="3505200"/>
          </a:xfrm>
        </p:spPr>
        <p:txBody>
          <a:bodyPr>
            <a:normAutofit lnSpcReduction="10000"/>
          </a:bodyPr>
          <a:lstStyle/>
          <a:p>
            <a:r>
              <a:rPr lang="en-US" dirty="0" smtClean="0"/>
              <a:t>Modding. If you want your</a:t>
            </a:r>
            <a:r>
              <a:rPr lang="en-US" baseline="0" dirty="0" smtClean="0"/>
              <a:t> PC game to be </a:t>
            </a:r>
            <a:r>
              <a:rPr lang="en-US" baseline="0" dirty="0" err="1" smtClean="0"/>
              <a:t>modded</a:t>
            </a:r>
            <a:r>
              <a:rPr lang="en-US" baseline="0" dirty="0" smtClean="0"/>
              <a:t> by your community then there’s really nothing that beats HTML.</a:t>
            </a:r>
          </a:p>
          <a:p>
            <a:pPr lvl="1"/>
            <a:r>
              <a:rPr lang="en-US" baseline="0" dirty="0" smtClean="0"/>
              <a:t>Most people know it, and it’s easy to modify.</a:t>
            </a:r>
            <a:endParaRPr lang="en-US" dirty="0" smtClean="0"/>
          </a:p>
          <a:p>
            <a:r>
              <a:rPr lang="en-US" dirty="0" smtClean="0"/>
              <a:t>Caveat: Remember people can and will read your code:</a:t>
            </a:r>
          </a:p>
          <a:p>
            <a:pPr lvl="1"/>
            <a:r>
              <a:rPr lang="en-US" dirty="0" err="1" smtClean="0">
                <a:latin typeface="Consolas" panose="020B0609020204030204" pitchFamily="49" charset="0"/>
                <a:cs typeface="Consolas" panose="020B0609020204030204" pitchFamily="49" charset="0"/>
              </a:rPr>
              <a:t>gameCode.DoSomethingStupid</a:t>
            </a:r>
            <a:r>
              <a:rPr lang="en-US" dirty="0" smtClean="0">
                <a:latin typeface="Consolas" panose="020B0609020204030204" pitchFamily="49" charset="0"/>
                <a:cs typeface="Consolas" panose="020B0609020204030204" pitchFamily="49" charset="0"/>
              </a:rPr>
              <a:t>= function(stupidity) {… /* </a:t>
            </a:r>
            <a:r>
              <a:rPr lang="en-US" dirty="0" smtClean="0">
                <a:latin typeface="Consolas" panose="020B0609020204030204" pitchFamily="49" charset="0"/>
                <a:cs typeface="Consolas" panose="020B0609020204030204" pitchFamily="49" charset="0"/>
                <a:sym typeface="Wingdings" panose="05000000000000000000" pitchFamily="2" charset="2"/>
              </a:rPr>
              <a:t> */</a:t>
            </a:r>
            <a:r>
              <a:rPr lang="en-US" dirty="0" smtClean="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258005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EA games using HTML tech</a:t>
            </a:r>
            <a:endParaRPr lang="en-US" dirty="0"/>
          </a:p>
        </p:txBody>
      </p:sp>
      <p:sp>
        <p:nvSpPr>
          <p:cNvPr id="3" name="Content Placeholder 2"/>
          <p:cNvSpPr>
            <a:spLocks noGrp="1"/>
          </p:cNvSpPr>
          <p:nvPr>
            <p:ph sz="quarter" idx="10"/>
          </p:nvPr>
        </p:nvSpPr>
        <p:spPr/>
        <p:txBody>
          <a:bodyPr/>
          <a:lstStyle/>
          <a:p>
            <a:pPr marL="342900" marR="0" indent="-342900" algn="l" defTabSz="914400" rtl="0" eaLnBrk="1" fontAlgn="base" latinLnBrk="0" hangingPunct="1">
              <a:lnSpc>
                <a:spcPct val="100000"/>
              </a:lnSpc>
              <a:spcBef>
                <a:spcPct val="20000"/>
              </a:spcBef>
              <a:spcAft>
                <a:spcPct val="0"/>
              </a:spcAft>
              <a:buClr>
                <a:srgbClr val="000000"/>
              </a:buClr>
              <a:buSzPct val="75000"/>
              <a:buFont typeface="Verdana" charset="0"/>
              <a:buChar char="●"/>
              <a:tabLst/>
              <a:defRPr/>
            </a:pPr>
            <a:r>
              <a:rPr lang="en-US" sz="2800" baseline="0" dirty="0" smtClean="0">
                <a:solidFill>
                  <a:srgbClr val="000000"/>
                </a:solidFill>
                <a:effectLst/>
                <a:latin typeface="+mn-lt"/>
                <a:ea typeface="ヒラギノ角ゴ Pro W3" pitchFamily="80" charset="-128"/>
                <a:cs typeface="ヒラギノ角ゴ Pro W3" pitchFamily="80" charset="-128"/>
              </a:rPr>
              <a:t>SimCity</a:t>
            </a:r>
            <a:endParaRPr lang="en-US" dirty="0" smtClean="0"/>
          </a:p>
          <a:p>
            <a:r>
              <a:rPr lang="en-US" dirty="0" smtClean="0"/>
              <a:t>Skate 3</a:t>
            </a:r>
          </a:p>
          <a:p>
            <a:r>
              <a:rPr lang="en-US" baseline="0" dirty="0" smtClean="0"/>
              <a:t>Sims</a:t>
            </a:r>
          </a:p>
          <a:p>
            <a:r>
              <a:rPr lang="en-US" dirty="0" smtClean="0"/>
              <a:t>Most new console games for online features</a:t>
            </a:r>
            <a:endParaRPr lang="en-US" baseline="0" dirty="0" smtClean="0"/>
          </a:p>
        </p:txBody>
      </p:sp>
    </p:spTree>
    <p:extLst>
      <p:ext uri="{BB962C8B-B14F-4D97-AF65-F5344CB8AC3E}">
        <p14:creationId xmlns:p14="http://schemas.microsoft.com/office/powerpoint/2010/main" val="1456729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65000"/>
                  </a:schemeClr>
                </a:solidFill>
              </a:rPr>
              <a:t>What this talk is about</a:t>
            </a:r>
            <a:endParaRPr lang="en-US" dirty="0">
              <a:solidFill>
                <a:schemeClr val="tx1">
                  <a:lumMod val="65000"/>
                </a:schemeClr>
              </a:solidFill>
            </a:endParaRPr>
          </a:p>
        </p:txBody>
      </p:sp>
      <p:sp>
        <p:nvSpPr>
          <p:cNvPr id="3" name="Content Placeholder 2"/>
          <p:cNvSpPr>
            <a:spLocks noGrp="1"/>
          </p:cNvSpPr>
          <p:nvPr>
            <p:ph sz="quarter" idx="10"/>
          </p:nvPr>
        </p:nvSpPr>
        <p:spPr>
          <a:xfrm>
            <a:off x="533400" y="1504950"/>
            <a:ext cx="8077200" cy="3429000"/>
          </a:xfrm>
        </p:spPr>
        <p:txBody>
          <a:bodyPr>
            <a:normAutofit/>
          </a:bodyPr>
          <a:lstStyle/>
          <a:p>
            <a:pPr marL="514350" indent="-514350">
              <a:buFont typeface="+mj-lt"/>
              <a:buAutoNum type="arabicPeriod"/>
            </a:pPr>
            <a:r>
              <a:rPr lang="en-US" dirty="0" smtClean="0">
                <a:solidFill>
                  <a:schemeClr val="tx1">
                    <a:lumMod val="65000"/>
                  </a:schemeClr>
                </a:solidFill>
              </a:rPr>
              <a:t>Why</a:t>
            </a:r>
            <a:r>
              <a:rPr lang="en-US" baseline="0" dirty="0" smtClean="0">
                <a:solidFill>
                  <a:schemeClr val="tx1">
                    <a:lumMod val="65000"/>
                  </a:schemeClr>
                </a:solidFill>
              </a:rPr>
              <a:t> HTML*?</a:t>
            </a:r>
          </a:p>
          <a:p>
            <a:pPr marL="514350" indent="-514350">
              <a:buFont typeface="+mj-lt"/>
              <a:buAutoNum type="arabicPeriod"/>
            </a:pPr>
            <a:r>
              <a:rPr lang="en-US" b="1" dirty="0" smtClean="0">
                <a:solidFill>
                  <a:schemeClr val="bg2"/>
                </a:solidFill>
              </a:rPr>
              <a:t>Maxis’ UI, based on HTML. Shipped with SimCity</a:t>
            </a:r>
          </a:p>
          <a:p>
            <a:pPr marL="514350" indent="-514350">
              <a:buFont typeface="+mj-lt"/>
              <a:buAutoNum type="arabicPeriod"/>
            </a:pPr>
            <a:r>
              <a:rPr lang="en-US" dirty="0" smtClean="0">
                <a:solidFill>
                  <a:schemeClr val="tx1">
                    <a:lumMod val="65000"/>
                  </a:schemeClr>
                </a:solidFill>
              </a:rPr>
              <a:t>Tips and gotchas</a:t>
            </a:r>
            <a:endParaRPr lang="en-US" dirty="0">
              <a:solidFill>
                <a:schemeClr val="tx1">
                  <a:lumMod val="65000"/>
                </a:schemeClr>
              </a:solidFill>
            </a:endParaRPr>
          </a:p>
        </p:txBody>
      </p:sp>
    </p:spTree>
    <p:extLst>
      <p:ext uri="{BB962C8B-B14F-4D97-AF65-F5344CB8AC3E}">
        <p14:creationId xmlns:p14="http://schemas.microsoft.com/office/powerpoint/2010/main" val="11861055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SimCity’s UI</a:t>
            </a:r>
            <a:endParaRPr lang="en-US" dirty="0"/>
          </a:p>
        </p:txBody>
      </p:sp>
      <p:sp>
        <p:nvSpPr>
          <p:cNvPr id="3" name="Content Placeholder 2"/>
          <p:cNvSpPr>
            <a:spLocks noGrp="1"/>
          </p:cNvSpPr>
          <p:nvPr>
            <p:ph sz="quarter" idx="10"/>
          </p:nvPr>
        </p:nvSpPr>
        <p:spPr/>
        <p:txBody>
          <a:bodyPr/>
          <a:lstStyle/>
          <a:p>
            <a:r>
              <a:rPr lang="en-US" dirty="0" smtClean="0"/>
              <a:t>M</a:t>
            </a:r>
            <a:r>
              <a:rPr lang="en-US" baseline="0" dirty="0" smtClean="0"/>
              <a:t>ore complicated than action oriented </a:t>
            </a:r>
            <a:r>
              <a:rPr lang="en-US" dirty="0"/>
              <a:t>games UI.</a:t>
            </a:r>
            <a:endParaRPr lang="en-US" baseline="0" dirty="0" smtClean="0"/>
          </a:p>
          <a:p>
            <a:pPr lvl="1"/>
            <a:r>
              <a:rPr lang="en-US" dirty="0" smtClean="0"/>
              <a:t>As a result both have more requirements (layouts,</a:t>
            </a:r>
            <a:r>
              <a:rPr lang="en-US" baseline="0" dirty="0" smtClean="0"/>
              <a:t> dynamic UI scaling, </a:t>
            </a:r>
            <a:r>
              <a:rPr lang="en-US" baseline="0" dirty="0" err="1" smtClean="0"/>
              <a:t>etc</a:t>
            </a:r>
            <a:r>
              <a:rPr lang="en-US" baseline="0" dirty="0" smtClean="0"/>
              <a:t>) and higher budget.</a:t>
            </a:r>
            <a:endParaRPr lang="en-US" dirty="0" smtClean="0"/>
          </a:p>
          <a:p>
            <a:r>
              <a:rPr lang="en-US" dirty="0" smtClean="0"/>
              <a:t>EA</a:t>
            </a:r>
            <a:r>
              <a:rPr lang="en-US" baseline="0" dirty="0" smtClean="0"/>
              <a:t> </a:t>
            </a:r>
            <a:r>
              <a:rPr lang="en-US" baseline="0" dirty="0" err="1" smtClean="0"/>
              <a:t>WebKit</a:t>
            </a:r>
            <a:endParaRPr lang="en-US" baseline="0" dirty="0" smtClean="0"/>
          </a:p>
          <a:p>
            <a:r>
              <a:rPr lang="en-US" baseline="0" dirty="0" err="1" smtClean="0"/>
              <a:t>MUiLE</a:t>
            </a:r>
            <a:endParaRPr lang="en-US" dirty="0" smtClean="0"/>
          </a:p>
        </p:txBody>
      </p:sp>
    </p:spTree>
    <p:extLst>
      <p:ext uri="{BB962C8B-B14F-4D97-AF65-F5344CB8AC3E}">
        <p14:creationId xmlns:p14="http://schemas.microsoft.com/office/powerpoint/2010/main" val="28320714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 </a:t>
            </a:r>
            <a:r>
              <a:rPr lang="en-US" dirty="0" err="1" smtClean="0"/>
              <a:t>WebKit</a:t>
            </a:r>
            <a:endParaRPr lang="en-US" dirty="0"/>
          </a:p>
        </p:txBody>
      </p:sp>
      <p:sp>
        <p:nvSpPr>
          <p:cNvPr id="3" name="Content Placeholder 2"/>
          <p:cNvSpPr>
            <a:spLocks noGrp="1"/>
          </p:cNvSpPr>
          <p:nvPr>
            <p:ph sz="quarter" idx="10"/>
          </p:nvPr>
        </p:nvSpPr>
        <p:spPr/>
        <p:txBody>
          <a:bodyPr/>
          <a:lstStyle/>
          <a:p>
            <a:r>
              <a:rPr lang="en-US" dirty="0" smtClean="0"/>
              <a:t>Backend of our UI</a:t>
            </a:r>
          </a:p>
          <a:p>
            <a:r>
              <a:rPr lang="en-US" dirty="0" smtClean="0"/>
              <a:t>Fork</a:t>
            </a:r>
            <a:r>
              <a:rPr lang="en-US" baseline="0" dirty="0" smtClean="0"/>
              <a:t> of Apple’s </a:t>
            </a:r>
            <a:r>
              <a:rPr lang="en-US" baseline="0" dirty="0" err="1" smtClean="0"/>
              <a:t>WebKit</a:t>
            </a:r>
            <a:r>
              <a:rPr lang="en-US" baseline="0" dirty="0" smtClean="0"/>
              <a:t> project, but designed to be embedded into games, while providing much more hooks such as custom memory allocator, profiler, JS/C++ bindings, network layer, etc.</a:t>
            </a:r>
            <a:endParaRPr lang="en-US" dirty="0" smtClean="0"/>
          </a:p>
          <a:p>
            <a:r>
              <a:rPr lang="en-US" dirty="0" smtClean="0"/>
              <a:t>Open sourced: </a:t>
            </a:r>
            <a:r>
              <a:rPr lang="en-US" dirty="0" smtClean="0">
                <a:hlinkClick r:id="rId3"/>
              </a:rPr>
              <a:t>http://gpl.ea.com</a:t>
            </a:r>
            <a:endParaRPr lang="en-US" dirty="0" smtClean="0"/>
          </a:p>
        </p:txBody>
      </p:sp>
      <p:pic>
        <p:nvPicPr>
          <p:cNvPr id="4" name="Picture 3" title="EA WebKit logo"/>
          <p:cNvPicPr>
            <a:picLocks noChangeAspect="1"/>
          </p:cNvPicPr>
          <p:nvPr/>
        </p:nvPicPr>
        <p:blipFill>
          <a:blip r:embed="rId4"/>
          <a:stretch>
            <a:fillRect/>
          </a:stretch>
        </p:blipFill>
        <p:spPr>
          <a:xfrm>
            <a:off x="7772401" y="666750"/>
            <a:ext cx="838200" cy="838200"/>
          </a:xfrm>
          <a:prstGeom prst="rect">
            <a:avLst/>
          </a:prstGeom>
        </p:spPr>
      </p:pic>
    </p:spTree>
    <p:extLst>
      <p:ext uri="{BB962C8B-B14F-4D97-AF65-F5344CB8AC3E}">
        <p14:creationId xmlns:p14="http://schemas.microsoft.com/office/powerpoint/2010/main" val="38700573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am I?</a:t>
            </a:r>
            <a:endParaRPr lang="en-US" dirty="0"/>
          </a:p>
        </p:txBody>
      </p:sp>
      <p:sp>
        <p:nvSpPr>
          <p:cNvPr id="3" name="Content Placeholder 2"/>
          <p:cNvSpPr>
            <a:spLocks noGrp="1"/>
          </p:cNvSpPr>
          <p:nvPr>
            <p:ph sz="quarter" idx="10"/>
          </p:nvPr>
        </p:nvSpPr>
        <p:spPr>
          <a:xfrm>
            <a:off x="533400" y="1504950"/>
            <a:ext cx="8077200" cy="3429000"/>
          </a:xfrm>
        </p:spPr>
        <p:txBody>
          <a:bodyPr>
            <a:normAutofit/>
          </a:bodyPr>
          <a:lstStyle/>
          <a:p>
            <a:r>
              <a:rPr lang="en-US" dirty="0" smtClean="0"/>
              <a:t>7 years at Maxis</a:t>
            </a:r>
            <a:endParaRPr lang="en-US" dirty="0"/>
          </a:p>
        </p:txBody>
      </p:sp>
      <p:pic>
        <p:nvPicPr>
          <p:cNvPr id="5" name="Picture 4" descr="http://upload.wikimedia.org/wikipedia/en/7/77/Sporebox.jpg" title="Sp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94" y="2118009"/>
            <a:ext cx="1612165" cy="2235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upload.wikimedia.org/wikipedia/en/9/96/Spore_-_Galactic_Adventures_Coverart.png" title="Spore: Galactic Adven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7995" y="2114550"/>
            <a:ext cx="161216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upload.wikimedia.org/wikipedia/en/thumb/5/5f/SimCity_2013_Limited_Edition_cover.png/250px-SimCity_2013_Limited_Edition_cover.png" title="SimC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3995" y="2115653"/>
            <a:ext cx="1612165" cy="22699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ile:SimCity Cities of Tomorrow box art.png" title="SimCity: Cities of Tomorr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2114550"/>
            <a:ext cx="1604963"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title="Worked on SimCity"/>
          <p:cNvSpPr/>
          <p:nvPr/>
        </p:nvSpPr>
        <p:spPr bwMode="auto">
          <a:xfrm>
            <a:off x="4721377" y="1440942"/>
            <a:ext cx="2057400" cy="3608832"/>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Verdana" pitchFamily="45" charset="0"/>
            </a:endParaRPr>
          </a:p>
        </p:txBody>
      </p:sp>
      <p:sp>
        <p:nvSpPr>
          <p:cNvPr id="11" name="Oval 10" title="Worked on SimCity Cities of Tomorrow"/>
          <p:cNvSpPr/>
          <p:nvPr/>
        </p:nvSpPr>
        <p:spPr bwMode="auto">
          <a:xfrm>
            <a:off x="6934200" y="1401318"/>
            <a:ext cx="2057400" cy="3608832"/>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Verdana" pitchFamily="45" charset="0"/>
            </a:endParaRPr>
          </a:p>
        </p:txBody>
      </p:sp>
    </p:spTree>
    <p:extLst>
      <p:ext uri="{BB962C8B-B14F-4D97-AF65-F5344CB8AC3E}">
        <p14:creationId xmlns:p14="http://schemas.microsoft.com/office/powerpoint/2010/main" val="20572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EA</a:t>
            </a:r>
            <a:r>
              <a:rPr lang="en-US" baseline="0" dirty="0" smtClean="0"/>
              <a:t> </a:t>
            </a:r>
            <a:r>
              <a:rPr lang="en-US" baseline="0" dirty="0" err="1" smtClean="0"/>
              <a:t>WebKit</a:t>
            </a:r>
            <a:endParaRPr lang="en-US" dirty="0"/>
          </a:p>
        </p:txBody>
      </p:sp>
      <p:sp>
        <p:nvSpPr>
          <p:cNvPr id="3" name="Content Placeholder 2"/>
          <p:cNvSpPr>
            <a:spLocks noGrp="1"/>
          </p:cNvSpPr>
          <p:nvPr>
            <p:ph sz="quarter" idx="10"/>
          </p:nvPr>
        </p:nvSpPr>
        <p:spPr>
          <a:xfrm>
            <a:off x="533400" y="1504950"/>
            <a:ext cx="8077200" cy="3276600"/>
          </a:xfrm>
        </p:spPr>
        <p:txBody>
          <a:bodyPr>
            <a:normAutofit fontScale="92500" lnSpcReduction="10000"/>
          </a:bodyPr>
          <a:lstStyle/>
          <a:p>
            <a:pPr lvl="0"/>
            <a:r>
              <a:rPr lang="en-US" dirty="0" smtClean="0"/>
              <a:t>Get</a:t>
            </a:r>
            <a:r>
              <a:rPr lang="en-US" baseline="0" dirty="0" smtClean="0"/>
              <a:t> all the benefits of active development (and drawbacks).</a:t>
            </a:r>
          </a:p>
          <a:p>
            <a:pPr lvl="0"/>
            <a:r>
              <a:rPr lang="en-US" baseline="0" dirty="0" err="1" smtClean="0"/>
              <a:t>WebKit’s</a:t>
            </a:r>
            <a:r>
              <a:rPr lang="en-US" baseline="0" dirty="0" smtClean="0"/>
              <a:t> modular design helps adapt to other platforms.</a:t>
            </a:r>
          </a:p>
          <a:p>
            <a:pPr lvl="0"/>
            <a:r>
              <a:rPr lang="en-US" baseline="0" dirty="0" smtClean="0"/>
              <a:t>Good inspector for live inspection, JavaScript debugging</a:t>
            </a:r>
          </a:p>
          <a:p>
            <a:pPr lvl="0"/>
            <a:r>
              <a:rPr lang="en-US" dirty="0" smtClean="0"/>
              <a:t>Gotcha: Doesn’t work on mobile (platform limitations)</a:t>
            </a:r>
          </a:p>
          <a:p>
            <a:pPr marL="0" lvl="0" indent="0">
              <a:buNone/>
            </a:pPr>
            <a:endParaRPr lang="en-US" baseline="0" dirty="0" smtClean="0"/>
          </a:p>
        </p:txBody>
      </p:sp>
      <p:pic>
        <p:nvPicPr>
          <p:cNvPr id="5" name="Picture 4" title="EA WebKit logo"/>
          <p:cNvPicPr>
            <a:picLocks noChangeAspect="1"/>
          </p:cNvPicPr>
          <p:nvPr/>
        </p:nvPicPr>
        <p:blipFill>
          <a:blip r:embed="rId3"/>
          <a:stretch>
            <a:fillRect/>
          </a:stretch>
        </p:blipFill>
        <p:spPr>
          <a:xfrm>
            <a:off x="7772401" y="666750"/>
            <a:ext cx="838200" cy="838200"/>
          </a:xfrm>
          <a:prstGeom prst="rect">
            <a:avLst/>
          </a:prstGeom>
        </p:spPr>
      </p:pic>
    </p:spTree>
    <p:extLst>
      <p:ext uri="{BB962C8B-B14F-4D97-AF65-F5344CB8AC3E}">
        <p14:creationId xmlns:p14="http://schemas.microsoft.com/office/powerpoint/2010/main" val="204270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EA</a:t>
            </a:r>
            <a:r>
              <a:rPr lang="en-US" baseline="0" dirty="0" smtClean="0"/>
              <a:t> </a:t>
            </a:r>
            <a:r>
              <a:rPr lang="en-US" baseline="0" dirty="0" err="1" smtClean="0"/>
              <a:t>WebKit</a:t>
            </a:r>
            <a:endParaRPr lang="en-US" dirty="0"/>
          </a:p>
        </p:txBody>
      </p:sp>
      <p:sp>
        <p:nvSpPr>
          <p:cNvPr id="3" name="Content Placeholder 2"/>
          <p:cNvSpPr>
            <a:spLocks noGrp="1"/>
          </p:cNvSpPr>
          <p:nvPr>
            <p:ph sz="quarter" idx="10"/>
          </p:nvPr>
        </p:nvSpPr>
        <p:spPr>
          <a:xfrm>
            <a:off x="533400" y="1504950"/>
            <a:ext cx="8077200" cy="3276600"/>
          </a:xfrm>
        </p:spPr>
        <p:txBody>
          <a:bodyPr>
            <a:normAutofit/>
          </a:bodyPr>
          <a:lstStyle/>
          <a:p>
            <a:pPr lvl="0"/>
            <a:r>
              <a:rPr lang="en-US" dirty="0" smtClean="0"/>
              <a:t>Features:</a:t>
            </a:r>
          </a:p>
          <a:p>
            <a:pPr lvl="1"/>
            <a:r>
              <a:rPr lang="en-US" dirty="0" smtClean="0"/>
              <a:t>Supports multiple views</a:t>
            </a:r>
          </a:p>
          <a:p>
            <a:pPr lvl="1"/>
            <a:r>
              <a:rPr lang="en-US" dirty="0" smtClean="0"/>
              <a:t>Hardware compositing API</a:t>
            </a:r>
          </a:p>
          <a:p>
            <a:pPr lvl="1"/>
            <a:r>
              <a:rPr lang="en-US" dirty="0" smtClean="0"/>
              <a:t>Efficient JavaScript bindings</a:t>
            </a:r>
          </a:p>
          <a:p>
            <a:pPr lvl="1"/>
            <a:r>
              <a:rPr lang="en-US" dirty="0" smtClean="0"/>
              <a:t>Designed for games, support plugins for custom text renderer, memory allocators, </a:t>
            </a:r>
            <a:r>
              <a:rPr lang="en-US" dirty="0" err="1" smtClean="0"/>
              <a:t>etc</a:t>
            </a:r>
            <a:endParaRPr lang="en-US" dirty="0" smtClean="0"/>
          </a:p>
          <a:p>
            <a:pPr lvl="1"/>
            <a:r>
              <a:rPr lang="en-US" dirty="0" smtClean="0"/>
              <a:t>(First party support)</a:t>
            </a:r>
          </a:p>
          <a:p>
            <a:pPr lvl="1"/>
            <a:endParaRPr lang="en-US" dirty="0" smtClean="0"/>
          </a:p>
          <a:p>
            <a:pPr marL="0" lvl="0" indent="0">
              <a:buNone/>
            </a:pPr>
            <a:endParaRPr lang="en-US" baseline="0" dirty="0" smtClean="0"/>
          </a:p>
        </p:txBody>
      </p:sp>
      <p:pic>
        <p:nvPicPr>
          <p:cNvPr id="5" name="Picture 4" title="EA WebKit logo"/>
          <p:cNvPicPr>
            <a:picLocks noChangeAspect="1"/>
          </p:cNvPicPr>
          <p:nvPr/>
        </p:nvPicPr>
        <p:blipFill>
          <a:blip r:embed="rId3"/>
          <a:stretch>
            <a:fillRect/>
          </a:stretch>
        </p:blipFill>
        <p:spPr>
          <a:xfrm>
            <a:off x="7772401" y="666750"/>
            <a:ext cx="838200" cy="838200"/>
          </a:xfrm>
          <a:prstGeom prst="rect">
            <a:avLst/>
          </a:prstGeom>
        </p:spPr>
      </p:pic>
    </p:spTree>
    <p:extLst>
      <p:ext uri="{BB962C8B-B14F-4D97-AF65-F5344CB8AC3E}">
        <p14:creationId xmlns:p14="http://schemas.microsoft.com/office/powerpoint/2010/main" val="23282785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0"/>
          </p:nvPr>
        </p:nvSpPr>
        <p:spPr/>
        <p:txBody>
          <a:bodyPr/>
          <a:lstStyle/>
          <a:p>
            <a:endParaRPr lang="en-US"/>
          </a:p>
        </p:txBody>
      </p:sp>
      <p:pic>
        <p:nvPicPr>
          <p:cNvPr id="4" name="Picture 3" title="Just UI texture"/>
          <p:cNvPicPr>
            <a:picLocks noChangeAspect="1"/>
          </p:cNvPicPr>
          <p:nvPr/>
        </p:nvPicPr>
        <p:blipFill>
          <a:blip r:embed="rId3"/>
          <a:stretch>
            <a:fillRect/>
          </a:stretch>
        </p:blipFill>
        <p:spPr>
          <a:xfrm>
            <a:off x="0" y="0"/>
            <a:ext cx="9144002" cy="5143500"/>
          </a:xfrm>
          <a:prstGeom prst="rect">
            <a:avLst/>
          </a:prstGeom>
        </p:spPr>
      </p:pic>
    </p:spTree>
    <p:extLst>
      <p:ext uri="{BB962C8B-B14F-4D97-AF65-F5344CB8AC3E}">
        <p14:creationId xmlns:p14="http://schemas.microsoft.com/office/powerpoint/2010/main" val="20844159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0"/>
          </p:nvPr>
        </p:nvSpPr>
        <p:spPr/>
        <p:txBody>
          <a:bodyPr/>
          <a:lstStyle/>
          <a:p>
            <a:endParaRPr lang="en-US"/>
          </a:p>
        </p:txBody>
      </p:sp>
      <p:pic>
        <p:nvPicPr>
          <p:cNvPr id="7" name="Picture 6" title="Whole game scene with UI blended in"/>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05338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nspector_20110922.png" title="Screenshot showing in-game web inspector and debugge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a:stretch/>
        </p:blipFill>
        <p:spPr>
          <a:xfrm>
            <a:off x="926570" y="438150"/>
            <a:ext cx="7303030" cy="4648200"/>
          </a:xfrm>
        </p:spPr>
      </p:pic>
    </p:spTree>
    <p:extLst>
      <p:ext uri="{BB962C8B-B14F-4D97-AF65-F5344CB8AC3E}">
        <p14:creationId xmlns:p14="http://schemas.microsoft.com/office/powerpoint/2010/main" val="32682580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In-Game Inspector Demo Video</a:t>
            </a:r>
            <a:endParaRPr lang="en-US" dirty="0"/>
          </a:p>
        </p:txBody>
      </p:sp>
      <p:pic>
        <p:nvPicPr>
          <p:cNvPr id="6" name="Inspector_Edited" title="In-Game web inspector">
            <a:hlinkClick r:id="" action="ppaction://media"/>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5"/>
          <a:stretch>
            <a:fillRect/>
          </a:stretch>
        </p:blipFill>
        <p:spPr>
          <a:xfrm>
            <a:off x="0" y="-1"/>
            <a:ext cx="9220200" cy="5186363"/>
          </a:xfrm>
        </p:spPr>
      </p:pic>
    </p:spTree>
    <p:extLst>
      <p:ext uri="{BB962C8B-B14F-4D97-AF65-F5344CB8AC3E}">
        <p14:creationId xmlns:p14="http://schemas.microsoft.com/office/powerpoint/2010/main" val="228061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err="1" smtClean="0"/>
              <a:t>MUiLE</a:t>
            </a:r>
            <a:endParaRPr lang="en-US" dirty="0"/>
          </a:p>
        </p:txBody>
      </p:sp>
      <p:sp>
        <p:nvSpPr>
          <p:cNvPr id="3" name="Content Placeholder 2"/>
          <p:cNvSpPr>
            <a:spLocks noGrp="1"/>
          </p:cNvSpPr>
          <p:nvPr>
            <p:ph sz="quarter" idx="10"/>
          </p:nvPr>
        </p:nvSpPr>
        <p:spPr>
          <a:xfrm>
            <a:off x="533400" y="1504950"/>
            <a:ext cx="8077200" cy="3429000"/>
          </a:xfrm>
        </p:spPr>
        <p:txBody>
          <a:bodyPr>
            <a:normAutofit/>
          </a:bodyPr>
          <a:lstStyle/>
          <a:p>
            <a:r>
              <a:rPr lang="en-US" dirty="0" smtClean="0"/>
              <a:t>HTML/JavaScript-based</a:t>
            </a:r>
            <a:r>
              <a:rPr lang="en-US" baseline="0" dirty="0" smtClean="0"/>
              <a:t> UI layer.</a:t>
            </a:r>
          </a:p>
          <a:p>
            <a:r>
              <a:rPr lang="en-US" dirty="0" smtClean="0"/>
              <a:t>Custom to Maxis.</a:t>
            </a:r>
          </a:p>
          <a:p>
            <a:r>
              <a:rPr lang="en-US" baseline="0" dirty="0" smtClean="0"/>
              <a:t>Built most of the functionality from the ground up as we couldn’t find good alternatives at the time.</a:t>
            </a:r>
          </a:p>
          <a:p>
            <a:r>
              <a:rPr lang="en-US" baseline="0" dirty="0" smtClean="0"/>
              <a:t>Just implementing a button with the correct behaviors took some time…</a:t>
            </a:r>
          </a:p>
        </p:txBody>
      </p:sp>
      <p:pic>
        <p:nvPicPr>
          <p:cNvPr id="4" name="Content Placeholder 3" descr="earlyEditor_20091118.jpg" title="Button screenshot"/>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772400" y="3943350"/>
            <a:ext cx="936530" cy="654160"/>
          </a:xfrm>
          <a:prstGeom prst="rect">
            <a:avLst/>
          </a:prstGeom>
        </p:spPr>
      </p:pic>
    </p:spTree>
    <p:extLst>
      <p:ext uri="{BB962C8B-B14F-4D97-AF65-F5344CB8AC3E}">
        <p14:creationId xmlns:p14="http://schemas.microsoft.com/office/powerpoint/2010/main" val="14216152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MUiLE</a:t>
            </a:r>
            <a:endParaRPr lang="en-US" dirty="0"/>
          </a:p>
        </p:txBody>
      </p:sp>
      <p:sp>
        <p:nvSpPr>
          <p:cNvPr id="3" name="Content Placeholder 2"/>
          <p:cNvSpPr>
            <a:spLocks noGrp="1"/>
          </p:cNvSpPr>
          <p:nvPr>
            <p:ph sz="quarter" idx="10"/>
          </p:nvPr>
        </p:nvSpPr>
        <p:spPr>
          <a:xfrm>
            <a:off x="533400" y="1504950"/>
            <a:ext cx="8077200" cy="3429000"/>
          </a:xfrm>
        </p:spPr>
        <p:txBody>
          <a:bodyPr>
            <a:normAutofit lnSpcReduction="10000"/>
          </a:bodyPr>
          <a:lstStyle/>
          <a:p>
            <a:r>
              <a:rPr lang="en-US" dirty="0" smtClean="0"/>
              <a:t>All UI 100% in</a:t>
            </a:r>
            <a:r>
              <a:rPr lang="en-US" baseline="0" dirty="0" smtClean="0"/>
              <a:t> HTML/JS/CSS.</a:t>
            </a:r>
          </a:p>
          <a:p>
            <a:r>
              <a:rPr lang="en-US" dirty="0" smtClean="0"/>
              <a:t>Component based, storing layouts in JSON files, which allow us to merge and allow concurrent edits.</a:t>
            </a:r>
          </a:p>
          <a:p>
            <a:pPr lvl="1"/>
            <a:r>
              <a:rPr lang="en-US" dirty="0" smtClean="0"/>
              <a:t>Layout files then loaded in dynamically and the DOM is constructed from them.</a:t>
            </a:r>
          </a:p>
          <a:p>
            <a:r>
              <a:rPr lang="en-US" dirty="0" smtClean="0"/>
              <a:t>Layouts can link to other layouts, allowing reusability.</a:t>
            </a:r>
          </a:p>
        </p:txBody>
      </p:sp>
    </p:spTree>
    <p:extLst>
      <p:ext uri="{BB962C8B-B14F-4D97-AF65-F5344CB8AC3E}">
        <p14:creationId xmlns:p14="http://schemas.microsoft.com/office/powerpoint/2010/main" val="3229172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819150"/>
            <a:ext cx="3886200" cy="3200400"/>
          </a:xfrm>
        </p:spPr>
        <p:txBody>
          <a:bodyPr>
            <a:noAutofit/>
          </a:bodyPr>
          <a:lstStyle/>
          <a:p>
            <a:pPr marL="0" indent="0">
              <a:buNone/>
            </a:pPr>
            <a:r>
              <a:rPr lang="en-US" sz="1000" dirty="0">
                <a:latin typeface="Consolas"/>
                <a:cs typeface="Consolas"/>
              </a:rPr>
              <a:t>{</a:t>
            </a:r>
          </a:p>
          <a:p>
            <a:pPr marL="0" indent="0">
              <a:buNone/>
            </a:pPr>
            <a:r>
              <a:rPr lang="en-US" sz="1000" dirty="0">
                <a:latin typeface="Consolas"/>
                <a:cs typeface="Consolas"/>
              </a:rPr>
              <a:t> "</a:t>
            </a:r>
            <a:r>
              <a:rPr lang="en-US" sz="1000" dirty="0" err="1">
                <a:latin typeface="Consolas"/>
                <a:cs typeface="Consolas"/>
              </a:rPr>
              <a:t>instanceID</a:t>
            </a:r>
            <a:r>
              <a:rPr lang="en-US" sz="1000" dirty="0">
                <a:latin typeface="Consolas"/>
                <a:cs typeface="Consolas"/>
              </a:rPr>
              <a:t>": 1,</a:t>
            </a:r>
          </a:p>
          <a:p>
            <a:pPr marL="0" indent="0">
              <a:buNone/>
            </a:pPr>
            <a:r>
              <a:rPr lang="en-US" sz="1000" dirty="0">
                <a:latin typeface="Consolas"/>
                <a:cs typeface="Consolas"/>
              </a:rPr>
              <a:t> "left": 205,</a:t>
            </a:r>
          </a:p>
          <a:p>
            <a:pPr marL="0" indent="0">
              <a:buNone/>
            </a:pPr>
            <a:r>
              <a:rPr lang="en-US" sz="1000" dirty="0">
                <a:latin typeface="Consolas"/>
                <a:cs typeface="Consolas"/>
              </a:rPr>
              <a:t> "top": 98,</a:t>
            </a:r>
          </a:p>
          <a:p>
            <a:pPr marL="0" indent="0">
              <a:buNone/>
            </a:pPr>
            <a:r>
              <a:rPr lang="en-US" sz="1000" dirty="0">
                <a:latin typeface="Consolas"/>
                <a:cs typeface="Consolas"/>
              </a:rPr>
              <a:t> "width": 800,</a:t>
            </a:r>
          </a:p>
          <a:p>
            <a:pPr marL="0" indent="0">
              <a:buNone/>
            </a:pPr>
            <a:r>
              <a:rPr lang="en-US" sz="1000" dirty="0">
                <a:latin typeface="Consolas"/>
                <a:cs typeface="Consolas"/>
              </a:rPr>
              <a:t> "height": 600,</a:t>
            </a:r>
          </a:p>
          <a:p>
            <a:pPr marL="0" indent="0">
              <a:buNone/>
            </a:pPr>
            <a:r>
              <a:rPr lang="en-US" sz="1000" dirty="0">
                <a:latin typeface="Consolas"/>
                <a:cs typeface="Consolas"/>
              </a:rPr>
              <a:t> "visibility": true,</a:t>
            </a:r>
          </a:p>
          <a:p>
            <a:pPr marL="0" indent="0">
              <a:buNone/>
            </a:pPr>
            <a:r>
              <a:rPr lang="en-US" sz="1000" dirty="0">
                <a:latin typeface="Consolas"/>
                <a:cs typeface="Consolas"/>
              </a:rPr>
              <a:t> "</a:t>
            </a:r>
            <a:r>
              <a:rPr lang="en-US" sz="1000" dirty="0" err="1">
                <a:latin typeface="Consolas"/>
                <a:cs typeface="Consolas"/>
              </a:rPr>
              <a:t>ignoreMouse</a:t>
            </a:r>
            <a:r>
              <a:rPr lang="en-US" sz="1000" dirty="0">
                <a:latin typeface="Consolas"/>
                <a:cs typeface="Consolas"/>
              </a:rPr>
              <a:t>": true,</a:t>
            </a:r>
          </a:p>
          <a:p>
            <a:pPr marL="0" indent="0">
              <a:buNone/>
            </a:pPr>
            <a:r>
              <a:rPr lang="en-US" sz="1000" dirty="0">
                <a:latin typeface="Consolas"/>
                <a:cs typeface="Consolas"/>
              </a:rPr>
              <a:t> "children": [ {</a:t>
            </a:r>
          </a:p>
          <a:p>
            <a:pPr marL="0" indent="0">
              <a:buNone/>
            </a:pPr>
            <a:r>
              <a:rPr lang="en-US" sz="1000" dirty="0">
                <a:latin typeface="Consolas"/>
                <a:cs typeface="Consolas"/>
              </a:rPr>
              <a:t>   "</a:t>
            </a:r>
            <a:r>
              <a:rPr lang="en-US" sz="1000" dirty="0" err="1">
                <a:latin typeface="Consolas"/>
                <a:cs typeface="Consolas"/>
              </a:rPr>
              <a:t>instanceID</a:t>
            </a:r>
            <a:r>
              <a:rPr lang="en-US" sz="1000" dirty="0">
                <a:latin typeface="Consolas"/>
                <a:cs typeface="Consolas"/>
              </a:rPr>
              <a:t>": 2,</a:t>
            </a:r>
          </a:p>
          <a:p>
            <a:pPr marL="0" indent="0">
              <a:buNone/>
            </a:pPr>
            <a:r>
              <a:rPr lang="en-US" sz="1000" dirty="0">
                <a:latin typeface="Consolas"/>
                <a:cs typeface="Consolas"/>
              </a:rPr>
              <a:t>   "left": 10,</a:t>
            </a:r>
          </a:p>
          <a:p>
            <a:pPr marL="0" indent="0">
              <a:buNone/>
            </a:pPr>
            <a:r>
              <a:rPr lang="en-US" sz="1000" dirty="0">
                <a:latin typeface="Consolas"/>
                <a:cs typeface="Consolas"/>
              </a:rPr>
              <a:t>   "top": 10,</a:t>
            </a:r>
          </a:p>
          <a:p>
            <a:pPr marL="0" indent="0">
              <a:buNone/>
            </a:pPr>
            <a:r>
              <a:rPr lang="en-US" sz="1000" dirty="0">
                <a:latin typeface="Consolas"/>
                <a:cs typeface="Consolas"/>
              </a:rPr>
              <a:t>   "width": 176,</a:t>
            </a:r>
          </a:p>
          <a:p>
            <a:pPr marL="0" indent="0">
              <a:buNone/>
            </a:pPr>
            <a:r>
              <a:rPr lang="en-US" sz="1000" dirty="0">
                <a:latin typeface="Consolas"/>
                <a:cs typeface="Consolas"/>
              </a:rPr>
              <a:t>   "height": 45,</a:t>
            </a:r>
          </a:p>
          <a:p>
            <a:pPr marL="0" indent="0">
              <a:buNone/>
            </a:pPr>
            <a:r>
              <a:rPr lang="en-US" sz="1000" dirty="0">
                <a:latin typeface="Consolas"/>
                <a:cs typeface="Consolas"/>
              </a:rPr>
              <a:t>   "visibility": true,</a:t>
            </a:r>
          </a:p>
          <a:p>
            <a:pPr marL="0" indent="0">
              <a:buNone/>
            </a:pPr>
            <a:r>
              <a:rPr lang="en-US" sz="1000" dirty="0">
                <a:latin typeface="Consolas"/>
                <a:cs typeface="Consolas"/>
              </a:rPr>
              <a:t>   "</a:t>
            </a:r>
            <a:r>
              <a:rPr lang="en-US" sz="1000" dirty="0" err="1">
                <a:latin typeface="Consolas"/>
                <a:cs typeface="Consolas"/>
              </a:rPr>
              <a:t>drawable</a:t>
            </a:r>
            <a:r>
              <a:rPr lang="en-US" sz="1000" dirty="0">
                <a:latin typeface="Consolas"/>
                <a:cs typeface="Consolas"/>
              </a:rPr>
              <a:t>": {</a:t>
            </a:r>
          </a:p>
          <a:p>
            <a:pPr marL="0" indent="0">
              <a:buNone/>
            </a:pPr>
            <a:r>
              <a:rPr lang="en-US" sz="1000" dirty="0">
                <a:latin typeface="Consolas"/>
                <a:cs typeface="Consolas"/>
              </a:rPr>
              <a:t>    "type": 2,</a:t>
            </a:r>
          </a:p>
          <a:p>
            <a:pPr marL="0" indent="0">
              <a:buNone/>
            </a:pPr>
            <a:r>
              <a:rPr lang="en-US" sz="1000" dirty="0">
                <a:latin typeface="Consolas"/>
                <a:cs typeface="Consolas"/>
              </a:rPr>
              <a:t>    "images": [ "Graphics/</a:t>
            </a:r>
            <a:r>
              <a:rPr lang="en-US" sz="1000" dirty="0" err="1">
                <a:latin typeface="Consolas"/>
                <a:cs typeface="Consolas"/>
              </a:rPr>
              <a:t>textInputField.png</a:t>
            </a:r>
            <a:r>
              <a:rPr lang="en-US" sz="1000" dirty="0">
                <a:latin typeface="Consolas"/>
                <a:cs typeface="Consolas"/>
              </a:rPr>
              <a:t>" ]</a:t>
            </a:r>
          </a:p>
          <a:p>
            <a:pPr marL="0" indent="0">
              <a:buNone/>
            </a:pPr>
            <a:r>
              <a:rPr lang="en-US" sz="1000" dirty="0">
                <a:latin typeface="Consolas"/>
                <a:cs typeface="Consolas"/>
              </a:rPr>
              <a:t>   },</a:t>
            </a:r>
          </a:p>
          <a:p>
            <a:pPr marL="0" indent="0">
              <a:buNone/>
            </a:pPr>
            <a:r>
              <a:rPr lang="en-US" sz="1000" dirty="0">
                <a:latin typeface="Consolas"/>
                <a:cs typeface="Consolas"/>
              </a:rPr>
              <a:t>   "type": "</a:t>
            </a:r>
            <a:r>
              <a:rPr lang="en-US" sz="1000" dirty="0" err="1">
                <a:latin typeface="Consolas"/>
                <a:cs typeface="Consolas"/>
              </a:rPr>
              <a:t>cWindow</a:t>
            </a:r>
            <a:r>
              <a:rPr lang="en-US" sz="1000" dirty="0">
                <a:latin typeface="Consolas"/>
                <a:cs typeface="Consolas"/>
              </a:rPr>
              <a:t>"</a:t>
            </a:r>
          </a:p>
          <a:p>
            <a:pPr marL="0" indent="0">
              <a:buNone/>
            </a:pPr>
            <a:r>
              <a:rPr lang="en-US" sz="1000" dirty="0">
                <a:latin typeface="Consolas"/>
                <a:cs typeface="Consolas"/>
              </a:rPr>
              <a:t>  }</a:t>
            </a:r>
            <a:r>
              <a:rPr lang="en-US" sz="1000" dirty="0" smtClean="0">
                <a:latin typeface="Consolas"/>
                <a:cs typeface="Consolas"/>
              </a:rPr>
              <a:t>,</a:t>
            </a:r>
            <a:endParaRPr lang="en-US" sz="1000" dirty="0">
              <a:latin typeface="Consolas"/>
              <a:cs typeface="Consolas"/>
            </a:endParaRPr>
          </a:p>
        </p:txBody>
      </p:sp>
      <p:sp>
        <p:nvSpPr>
          <p:cNvPr id="5" name="TextBox 4"/>
          <p:cNvSpPr txBox="1"/>
          <p:nvPr/>
        </p:nvSpPr>
        <p:spPr>
          <a:xfrm>
            <a:off x="4343400" y="742950"/>
            <a:ext cx="3581400" cy="2092881"/>
          </a:xfrm>
          <a:prstGeom prst="rect">
            <a:avLst/>
          </a:prstGeom>
          <a:noFill/>
        </p:spPr>
        <p:txBody>
          <a:bodyPr wrap="square" rtlCol="0">
            <a:spAutoFit/>
          </a:bodyPr>
          <a:lstStyle/>
          <a:p>
            <a:pPr marL="0" indent="0">
              <a:buNone/>
            </a:pPr>
            <a:r>
              <a:rPr lang="en-US" sz="1000" dirty="0">
                <a:solidFill>
                  <a:srgbClr val="800000"/>
                </a:solidFill>
                <a:latin typeface="Consolas"/>
                <a:cs typeface="Consolas"/>
              </a:rPr>
              <a:t>{</a:t>
            </a:r>
          </a:p>
          <a:p>
            <a:pPr marL="0" indent="0">
              <a:buNone/>
            </a:pPr>
            <a:r>
              <a:rPr lang="en-US" sz="1000" dirty="0">
                <a:solidFill>
                  <a:srgbClr val="800000"/>
                </a:solidFill>
                <a:latin typeface="Consolas"/>
                <a:cs typeface="Consolas"/>
              </a:rPr>
              <a:t>   "</a:t>
            </a:r>
            <a:r>
              <a:rPr lang="en-US" sz="1000" dirty="0" err="1">
                <a:solidFill>
                  <a:srgbClr val="800000"/>
                </a:solidFill>
                <a:latin typeface="Consolas"/>
                <a:cs typeface="Consolas"/>
              </a:rPr>
              <a:t>layoutPath</a:t>
            </a:r>
            <a:r>
              <a:rPr lang="en-US" sz="1000" dirty="0">
                <a:solidFill>
                  <a:srgbClr val="800000"/>
                </a:solidFill>
                <a:latin typeface="Consolas"/>
                <a:cs typeface="Consolas"/>
              </a:rPr>
              <a:t>": "Layouts/GlobalUI2.js",</a:t>
            </a:r>
          </a:p>
          <a:p>
            <a:pPr marL="0" indent="0">
              <a:buNone/>
            </a:pPr>
            <a:r>
              <a:rPr lang="en-US" sz="1000" dirty="0">
                <a:solidFill>
                  <a:srgbClr val="800000"/>
                </a:solidFill>
                <a:latin typeface="Consolas"/>
                <a:cs typeface="Consolas"/>
              </a:rPr>
              <a:t>   "</a:t>
            </a:r>
            <a:r>
              <a:rPr lang="en-US" sz="1000" dirty="0" err="1">
                <a:solidFill>
                  <a:srgbClr val="800000"/>
                </a:solidFill>
                <a:latin typeface="Consolas"/>
                <a:cs typeface="Consolas"/>
              </a:rPr>
              <a:t>instanceID</a:t>
            </a:r>
            <a:r>
              <a:rPr lang="en-US" sz="1000" dirty="0">
                <a:solidFill>
                  <a:srgbClr val="800000"/>
                </a:solidFill>
                <a:latin typeface="Consolas"/>
                <a:cs typeface="Consolas"/>
              </a:rPr>
              <a:t>": 3,</a:t>
            </a:r>
          </a:p>
          <a:p>
            <a:pPr marL="0" indent="0">
              <a:buNone/>
            </a:pPr>
            <a:r>
              <a:rPr lang="en-US" sz="1000" dirty="0">
                <a:solidFill>
                  <a:srgbClr val="800000"/>
                </a:solidFill>
                <a:latin typeface="Consolas"/>
                <a:cs typeface="Consolas"/>
              </a:rPr>
              <a:t>   "left": 0,</a:t>
            </a:r>
          </a:p>
          <a:p>
            <a:pPr marL="0" indent="0">
              <a:buNone/>
            </a:pPr>
            <a:r>
              <a:rPr lang="en-US" sz="1000" dirty="0">
                <a:solidFill>
                  <a:srgbClr val="800000"/>
                </a:solidFill>
                <a:latin typeface="Consolas"/>
                <a:cs typeface="Consolas"/>
              </a:rPr>
              <a:t>   "top": 0,</a:t>
            </a:r>
          </a:p>
          <a:p>
            <a:pPr marL="0" indent="0">
              <a:buNone/>
            </a:pPr>
            <a:r>
              <a:rPr lang="en-US" sz="1000" dirty="0">
                <a:solidFill>
                  <a:srgbClr val="800000"/>
                </a:solidFill>
                <a:latin typeface="Consolas"/>
                <a:cs typeface="Consolas"/>
              </a:rPr>
              <a:t>   "width": 800,</a:t>
            </a:r>
          </a:p>
          <a:p>
            <a:pPr marL="0" indent="0">
              <a:buNone/>
            </a:pPr>
            <a:r>
              <a:rPr lang="en-US" sz="1000" dirty="0">
                <a:solidFill>
                  <a:srgbClr val="800000"/>
                </a:solidFill>
                <a:latin typeface="Consolas"/>
                <a:cs typeface="Consolas"/>
              </a:rPr>
              <a:t>   "height": 600,</a:t>
            </a:r>
          </a:p>
          <a:p>
            <a:pPr marL="0" indent="0">
              <a:buNone/>
            </a:pPr>
            <a:r>
              <a:rPr lang="en-US" sz="1000" dirty="0">
                <a:solidFill>
                  <a:srgbClr val="800000"/>
                </a:solidFill>
                <a:latin typeface="Consolas"/>
                <a:cs typeface="Consolas"/>
              </a:rPr>
              <a:t>   "</a:t>
            </a:r>
            <a:r>
              <a:rPr lang="en-US" sz="1000" dirty="0" err="1">
                <a:solidFill>
                  <a:srgbClr val="800000"/>
                </a:solidFill>
                <a:latin typeface="Consolas"/>
                <a:cs typeface="Consolas"/>
              </a:rPr>
              <a:t>controlID</a:t>
            </a:r>
            <a:r>
              <a:rPr lang="en-US" sz="1000" dirty="0">
                <a:solidFill>
                  <a:srgbClr val="800000"/>
                </a:solidFill>
                <a:latin typeface="Consolas"/>
                <a:cs typeface="Consolas"/>
              </a:rPr>
              <a:t>": 174136993,</a:t>
            </a:r>
          </a:p>
          <a:p>
            <a:pPr marL="0" indent="0">
              <a:buNone/>
            </a:pPr>
            <a:r>
              <a:rPr lang="en-US" sz="1000" dirty="0">
                <a:solidFill>
                  <a:srgbClr val="800000"/>
                </a:solidFill>
                <a:latin typeface="Consolas"/>
                <a:cs typeface="Consolas"/>
              </a:rPr>
              <a:t>   "visibility": true</a:t>
            </a:r>
          </a:p>
          <a:p>
            <a:pPr marL="0" indent="0">
              <a:buNone/>
            </a:pPr>
            <a:r>
              <a:rPr lang="en-US" sz="1000" dirty="0">
                <a:solidFill>
                  <a:srgbClr val="800000"/>
                </a:solidFill>
                <a:latin typeface="Consolas"/>
                <a:cs typeface="Consolas"/>
              </a:rPr>
              <a:t>  } ],</a:t>
            </a:r>
          </a:p>
          <a:p>
            <a:pPr marL="0" indent="0">
              <a:buNone/>
            </a:pPr>
            <a:r>
              <a:rPr lang="en-US" sz="1000" dirty="0">
                <a:solidFill>
                  <a:srgbClr val="800000"/>
                </a:solidFill>
                <a:latin typeface="Consolas"/>
                <a:cs typeface="Consolas"/>
              </a:rPr>
              <a:t> "type": "</a:t>
            </a:r>
            <a:r>
              <a:rPr lang="en-US" sz="1000" dirty="0" err="1">
                <a:solidFill>
                  <a:srgbClr val="800000"/>
                </a:solidFill>
                <a:latin typeface="Consolas"/>
                <a:cs typeface="Consolas"/>
              </a:rPr>
              <a:t>cLayout</a:t>
            </a:r>
            <a:r>
              <a:rPr lang="en-US" sz="1000" dirty="0">
                <a:solidFill>
                  <a:srgbClr val="800000"/>
                </a:solidFill>
                <a:latin typeface="Consolas"/>
                <a:cs typeface="Consolas"/>
              </a:rPr>
              <a:t>",</a:t>
            </a:r>
          </a:p>
          <a:p>
            <a:pPr marL="0" indent="0">
              <a:buNone/>
            </a:pPr>
            <a:r>
              <a:rPr lang="en-US" sz="1000" dirty="0">
                <a:solidFill>
                  <a:srgbClr val="800000"/>
                </a:solidFill>
                <a:latin typeface="Consolas"/>
                <a:cs typeface="Consolas"/>
              </a:rPr>
              <a:t> "version": 1</a:t>
            </a:r>
          </a:p>
          <a:p>
            <a:pPr marL="0" indent="0">
              <a:buNone/>
            </a:pPr>
            <a:r>
              <a:rPr lang="en-US" sz="1000" dirty="0">
                <a:solidFill>
                  <a:srgbClr val="800000"/>
                </a:solidFill>
                <a:latin typeface="Consolas"/>
                <a:cs typeface="Consolas"/>
              </a:rPr>
              <a:t>}</a:t>
            </a:r>
          </a:p>
        </p:txBody>
      </p:sp>
    </p:spTree>
    <p:extLst>
      <p:ext uri="{BB962C8B-B14F-4D97-AF65-F5344CB8AC3E}">
        <p14:creationId xmlns:p14="http://schemas.microsoft.com/office/powerpoint/2010/main" val="20520180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MUiLE</a:t>
            </a:r>
            <a:endParaRPr lang="en-US" dirty="0"/>
          </a:p>
        </p:txBody>
      </p:sp>
      <p:sp>
        <p:nvSpPr>
          <p:cNvPr id="3" name="Content Placeholder 2"/>
          <p:cNvSpPr>
            <a:spLocks noGrp="1"/>
          </p:cNvSpPr>
          <p:nvPr>
            <p:ph sz="quarter" idx="10"/>
          </p:nvPr>
        </p:nvSpPr>
        <p:spPr>
          <a:xfrm>
            <a:off x="533400" y="1504950"/>
            <a:ext cx="8077200" cy="3429000"/>
          </a:xfrm>
        </p:spPr>
        <p:txBody>
          <a:bodyPr>
            <a:normAutofit fontScale="92500" lnSpcReduction="10000"/>
          </a:bodyPr>
          <a:lstStyle/>
          <a:p>
            <a:r>
              <a:rPr lang="en-US" dirty="0" smtClean="0"/>
              <a:t>In game communication is done through </a:t>
            </a:r>
            <a:r>
              <a:rPr lang="en-US" dirty="0" err="1" smtClean="0"/>
              <a:t>async</a:t>
            </a:r>
            <a:r>
              <a:rPr lang="en-US" dirty="0" smtClean="0"/>
              <a:t> callbacks, through game commands, game events, and game data callbacks.</a:t>
            </a:r>
          </a:p>
          <a:p>
            <a:pPr lvl="1"/>
            <a:r>
              <a:rPr lang="en-US" dirty="0" smtClean="0"/>
              <a:t>Better for multithreading, and similar to the </a:t>
            </a:r>
            <a:r>
              <a:rPr lang="en-US" dirty="0" err="1" smtClean="0"/>
              <a:t>async</a:t>
            </a:r>
            <a:r>
              <a:rPr lang="en-US" dirty="0" smtClean="0"/>
              <a:t> nature of web interfaces</a:t>
            </a:r>
          </a:p>
          <a:p>
            <a:pPr lvl="1"/>
            <a:r>
              <a:rPr lang="en-US" dirty="0" err="1" smtClean="0">
                <a:latin typeface="Consolas"/>
                <a:cs typeface="Consolas"/>
              </a:rPr>
              <a:t>PostGameCommand</a:t>
            </a:r>
            <a:r>
              <a:rPr lang="en-US" dirty="0" smtClean="0">
                <a:latin typeface="Consolas"/>
                <a:cs typeface="Consolas"/>
              </a:rPr>
              <a:t>(</a:t>
            </a:r>
            <a:r>
              <a:rPr lang="en-US" dirty="0" err="1" smtClean="0">
                <a:latin typeface="Consolas"/>
                <a:cs typeface="Consolas"/>
              </a:rPr>
              <a:t>kCmdDoSomething</a:t>
            </a:r>
            <a:r>
              <a:rPr lang="en-US" dirty="0" smtClean="0">
                <a:latin typeface="Consolas"/>
                <a:cs typeface="Consolas"/>
              </a:rPr>
              <a:t>, </a:t>
            </a:r>
            <a:r>
              <a:rPr lang="en-US" dirty="0" err="1" smtClean="0">
                <a:latin typeface="Consolas"/>
                <a:cs typeface="Consolas"/>
              </a:rPr>
              <a:t>someData</a:t>
            </a:r>
            <a:r>
              <a:rPr lang="en-US" dirty="0" smtClean="0">
                <a:latin typeface="Consolas"/>
                <a:cs typeface="Consolas"/>
              </a:rPr>
              <a:t>, function(result) { /* got result! */});</a:t>
            </a:r>
            <a:endParaRPr lang="en-US" dirty="0">
              <a:latin typeface="Consolas"/>
              <a:cs typeface="Consolas"/>
            </a:endParaRPr>
          </a:p>
          <a:p>
            <a:pPr lvl="1"/>
            <a:r>
              <a:rPr lang="en-US" dirty="0" err="1" smtClean="0">
                <a:latin typeface="Consolas"/>
                <a:cs typeface="Consolas"/>
              </a:rPr>
              <a:t>RequestGameData</a:t>
            </a:r>
            <a:r>
              <a:rPr lang="en-US" dirty="0" smtClean="0">
                <a:latin typeface="Consolas"/>
                <a:cs typeface="Consolas"/>
              </a:rPr>
              <a:t>(</a:t>
            </a:r>
            <a:r>
              <a:rPr lang="en-US" dirty="0" err="1" smtClean="0">
                <a:latin typeface="Consolas"/>
                <a:cs typeface="Consolas"/>
              </a:rPr>
              <a:t>kDataPopulationCount</a:t>
            </a:r>
            <a:r>
              <a:rPr lang="en-US" dirty="0" smtClean="0">
                <a:latin typeface="Consolas"/>
                <a:cs typeface="Consolas"/>
              </a:rPr>
              <a:t>, function(data) { /* process data */ });</a:t>
            </a:r>
          </a:p>
          <a:p>
            <a:endParaRPr lang="en-US" dirty="0"/>
          </a:p>
        </p:txBody>
      </p:sp>
    </p:spTree>
    <p:extLst>
      <p:ext uri="{BB962C8B-B14F-4D97-AF65-F5344CB8AC3E}">
        <p14:creationId xmlns:p14="http://schemas.microsoft.com/office/powerpoint/2010/main" val="1429052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SimCity UI</a:t>
            </a:r>
            <a:endParaRPr lang="en-US" dirty="0"/>
          </a:p>
        </p:txBody>
      </p:sp>
      <p:sp>
        <p:nvSpPr>
          <p:cNvPr id="3" name="Content Placeholder 2"/>
          <p:cNvSpPr>
            <a:spLocks noGrp="1"/>
          </p:cNvSpPr>
          <p:nvPr>
            <p:ph sz="quarter" idx="10"/>
          </p:nvPr>
        </p:nvSpPr>
        <p:spPr/>
        <p:txBody>
          <a:bodyPr/>
          <a:lstStyle/>
          <a:p>
            <a:endParaRPr lang="en-US" dirty="0"/>
          </a:p>
        </p:txBody>
      </p:sp>
      <p:pic>
        <p:nvPicPr>
          <p:cNvPr id="2050" name="Picture 2" descr="http://i.imgur.com/l4U7aKg.png" title="SimCity screensh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214" y="647700"/>
            <a:ext cx="3352800" cy="24204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imcity bus" title="SimCity screensh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799790"/>
            <a:ext cx="4343400" cy="2307432"/>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title="Arrows pointing out UI in SimCity"/>
          <p:cNvSpPr/>
          <p:nvPr/>
        </p:nvSpPr>
        <p:spPr bwMode="auto">
          <a:xfrm rot="16200000">
            <a:off x="1387928" y="3432822"/>
            <a:ext cx="1066800" cy="304800"/>
          </a:xfrm>
          <a:prstGeom prst="rightArrow">
            <a:avLst/>
          </a:prstGeom>
          <a:solidFill>
            <a:schemeClr val="bg2"/>
          </a:solidFill>
          <a:ln>
            <a:solidFill>
              <a:schemeClr val="bg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Verdana" pitchFamily="45" charset="0"/>
            </a:endParaRPr>
          </a:p>
        </p:txBody>
      </p:sp>
      <p:sp>
        <p:nvSpPr>
          <p:cNvPr id="7" name="Right Arrow 6" title="Arrows pointing out UI in SimCity"/>
          <p:cNvSpPr/>
          <p:nvPr/>
        </p:nvSpPr>
        <p:spPr bwMode="auto">
          <a:xfrm rot="3491851">
            <a:off x="3687218" y="4095749"/>
            <a:ext cx="1066800" cy="304800"/>
          </a:xfrm>
          <a:prstGeom prst="rightArrow">
            <a:avLst/>
          </a:prstGeom>
          <a:solidFill>
            <a:schemeClr val="bg2"/>
          </a:solidFill>
          <a:ln>
            <a:solidFill>
              <a:schemeClr val="bg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Verdana" pitchFamily="45" charset="0"/>
            </a:endParaRPr>
          </a:p>
        </p:txBody>
      </p:sp>
      <p:pic>
        <p:nvPicPr>
          <p:cNvPr id="2054" name="Picture 6" descr="http://oyster.ignimgs.com/mediawiki/apis.ign.com/simcity/thumb/f/f8/SimCity_Region.png/468px-SimCity_Region.png" title="SimCity screensh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514409"/>
            <a:ext cx="3321877" cy="1866782"/>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title="Arrows pointing out UI in SimCity"/>
          <p:cNvSpPr/>
          <p:nvPr/>
        </p:nvSpPr>
        <p:spPr bwMode="auto">
          <a:xfrm rot="572372">
            <a:off x="4970881" y="1266008"/>
            <a:ext cx="1066800" cy="304800"/>
          </a:xfrm>
          <a:prstGeom prst="rightArrow">
            <a:avLst/>
          </a:prstGeom>
          <a:solidFill>
            <a:schemeClr val="bg2"/>
          </a:solidFill>
          <a:ln>
            <a:solidFill>
              <a:schemeClr val="bg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Verdana" pitchFamily="45" charset="0"/>
            </a:endParaRPr>
          </a:p>
        </p:txBody>
      </p:sp>
    </p:spTree>
    <p:extLst>
      <p:ext uri="{BB962C8B-B14F-4D97-AF65-F5344CB8AC3E}">
        <p14:creationId xmlns:p14="http://schemas.microsoft.com/office/powerpoint/2010/main" val="125837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MUiLE</a:t>
            </a:r>
            <a:r>
              <a:rPr lang="en-US" dirty="0" smtClean="0"/>
              <a:t> Editor</a:t>
            </a:r>
            <a:endParaRPr lang="en-US" dirty="0"/>
          </a:p>
        </p:txBody>
      </p:sp>
      <p:sp>
        <p:nvSpPr>
          <p:cNvPr id="3" name="Content Placeholder 2"/>
          <p:cNvSpPr>
            <a:spLocks noGrp="1"/>
          </p:cNvSpPr>
          <p:nvPr>
            <p:ph sz="quarter" idx="10"/>
          </p:nvPr>
        </p:nvSpPr>
        <p:spPr>
          <a:xfrm>
            <a:off x="533400" y="1504950"/>
            <a:ext cx="8077200" cy="3429000"/>
          </a:xfrm>
        </p:spPr>
        <p:txBody>
          <a:bodyPr>
            <a:normAutofit/>
          </a:bodyPr>
          <a:lstStyle/>
          <a:p>
            <a:r>
              <a:rPr lang="en-US" baseline="0" dirty="0" smtClean="0"/>
              <a:t>WYSIWYG editor, </a:t>
            </a:r>
            <a:r>
              <a:rPr lang="en-US" dirty="0" smtClean="0"/>
              <a:t>also </a:t>
            </a:r>
            <a:r>
              <a:rPr lang="en-US" baseline="0" dirty="0" smtClean="0"/>
              <a:t>built in HTML as part of the package itself,</a:t>
            </a:r>
            <a:r>
              <a:rPr lang="en-US" dirty="0" smtClean="0"/>
              <a:t> allowing it to be used in any browser.</a:t>
            </a:r>
          </a:p>
          <a:p>
            <a:pPr lvl="1"/>
            <a:r>
              <a:rPr lang="en-US" dirty="0" smtClean="0"/>
              <a:t>No dependencies. Anyone</a:t>
            </a:r>
            <a:r>
              <a:rPr lang="en-US" baseline="0" dirty="0" smtClean="0"/>
              <a:t> with a debug version of the game can edit UI using a browser.</a:t>
            </a:r>
          </a:p>
          <a:p>
            <a:pPr lvl="1"/>
            <a:r>
              <a:rPr lang="en-US" baseline="0" dirty="0" smtClean="0"/>
              <a:t>Can edit the UI in-game.</a:t>
            </a:r>
            <a:endParaRPr lang="en-US" dirty="0" smtClean="0"/>
          </a:p>
        </p:txBody>
      </p:sp>
    </p:spTree>
    <p:extLst>
      <p:ext uri="{BB962C8B-B14F-4D97-AF65-F5344CB8AC3E}">
        <p14:creationId xmlns:p14="http://schemas.microsoft.com/office/powerpoint/2010/main" val="26428511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GDC Editor Demo Vid" title="UI Editor demo video">
            <a:hlinkClick r:id="" action="ppaction://media"/>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p:spPr>
      </p:pic>
    </p:spTree>
    <p:extLst>
      <p:ext uri="{BB962C8B-B14F-4D97-AF65-F5344CB8AC3E}">
        <p14:creationId xmlns:p14="http://schemas.microsoft.com/office/powerpoint/2010/main" val="245437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gameEditing.PNG" title="In-game edit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465810"/>
            <a:ext cx="6249147" cy="4677689"/>
          </a:xfrm>
          <a:prstGeom prst="rect">
            <a:avLst/>
          </a:prstGeom>
        </p:spPr>
      </p:pic>
    </p:spTree>
    <p:extLst>
      <p:ext uri="{BB962C8B-B14F-4D97-AF65-F5344CB8AC3E}">
        <p14:creationId xmlns:p14="http://schemas.microsoft.com/office/powerpoint/2010/main" val="8963128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MUiLE</a:t>
            </a:r>
            <a:r>
              <a:rPr lang="en-US" dirty="0" smtClean="0"/>
              <a:t> Editor</a:t>
            </a:r>
            <a:endParaRPr lang="en-US" dirty="0"/>
          </a:p>
        </p:txBody>
      </p:sp>
      <p:sp>
        <p:nvSpPr>
          <p:cNvPr id="3" name="Content Placeholder 2"/>
          <p:cNvSpPr>
            <a:spLocks noGrp="1"/>
          </p:cNvSpPr>
          <p:nvPr>
            <p:ph sz="quarter" idx="10"/>
          </p:nvPr>
        </p:nvSpPr>
        <p:spPr>
          <a:xfrm>
            <a:off x="533400" y="1504950"/>
            <a:ext cx="8077200" cy="3505200"/>
          </a:xfrm>
        </p:spPr>
        <p:txBody>
          <a:bodyPr>
            <a:normAutofit fontScale="85000" lnSpcReduction="20000"/>
          </a:bodyPr>
          <a:lstStyle/>
          <a:p>
            <a:r>
              <a:rPr lang="en-US" dirty="0" smtClean="0"/>
              <a:t>Communicates with game through a </a:t>
            </a:r>
            <a:r>
              <a:rPr lang="en-US" dirty="0" err="1" smtClean="0"/>
              <a:t>localhost</a:t>
            </a:r>
            <a:r>
              <a:rPr lang="en-US" dirty="0" smtClean="0"/>
              <a:t> server served by the game (we already use that for other debugging utilities)</a:t>
            </a:r>
          </a:p>
          <a:p>
            <a:pPr lvl="1"/>
            <a:r>
              <a:rPr lang="en-US" dirty="0" smtClean="0"/>
              <a:t>Uses a REST-like API. When in game we expose a custom URL handler (game://</a:t>
            </a:r>
            <a:r>
              <a:rPr lang="en-US" dirty="0" err="1" smtClean="0"/>
              <a:t>localhost</a:t>
            </a:r>
            <a:r>
              <a:rPr lang="en-US" dirty="0" smtClean="0"/>
              <a:t>/) instead.</a:t>
            </a:r>
          </a:p>
          <a:p>
            <a:pPr lvl="1"/>
            <a:r>
              <a:rPr lang="en-US" dirty="0" smtClean="0"/>
              <a:t>Editor: </a:t>
            </a:r>
            <a:r>
              <a:rPr lang="en-US" dirty="0" smtClean="0">
                <a:latin typeface="Consolas"/>
                <a:cs typeface="Consolas"/>
              </a:rPr>
              <a:t>http://</a:t>
            </a:r>
            <a:r>
              <a:rPr lang="en-US" dirty="0" err="1" smtClean="0">
                <a:latin typeface="Consolas"/>
                <a:cs typeface="Consolas"/>
              </a:rPr>
              <a:t>localhost</a:t>
            </a:r>
            <a:r>
              <a:rPr lang="en-US" dirty="0" smtClean="0">
                <a:latin typeface="Consolas"/>
                <a:cs typeface="Consolas"/>
              </a:rPr>
              <a:t>/resource/</a:t>
            </a:r>
            <a:r>
              <a:rPr lang="en-US" dirty="0" err="1" smtClean="0">
                <a:latin typeface="Consolas"/>
                <a:cs typeface="Consolas"/>
              </a:rPr>
              <a:t>editor.html</a:t>
            </a:r>
            <a:endParaRPr lang="en-US" dirty="0" smtClean="0">
              <a:latin typeface="Consolas"/>
              <a:cs typeface="Consolas"/>
            </a:endParaRPr>
          </a:p>
          <a:p>
            <a:pPr lvl="1"/>
            <a:r>
              <a:rPr lang="en-US" dirty="0" smtClean="0"/>
              <a:t>List all </a:t>
            </a:r>
            <a:r>
              <a:rPr lang="en-US" dirty="0"/>
              <a:t>the layouts: </a:t>
            </a:r>
            <a:r>
              <a:rPr lang="en-US" dirty="0">
                <a:latin typeface="Consolas"/>
                <a:cs typeface="Consolas"/>
              </a:rPr>
              <a:t>http://</a:t>
            </a:r>
            <a:r>
              <a:rPr lang="en-US" dirty="0" err="1" smtClean="0">
                <a:latin typeface="Consolas"/>
                <a:cs typeface="Consolas"/>
              </a:rPr>
              <a:t>localhost</a:t>
            </a:r>
            <a:r>
              <a:rPr lang="en-US" dirty="0" smtClean="0">
                <a:latin typeface="Consolas"/>
                <a:cs typeface="Consolas"/>
              </a:rPr>
              <a:t>/</a:t>
            </a:r>
            <a:r>
              <a:rPr lang="en-US" dirty="0" err="1">
                <a:latin typeface="Consolas"/>
                <a:cs typeface="Consolas"/>
              </a:rPr>
              <a:t>dir</a:t>
            </a:r>
            <a:r>
              <a:rPr lang="en-US" dirty="0">
                <a:latin typeface="Consolas"/>
                <a:cs typeface="Consolas"/>
              </a:rPr>
              <a:t>/</a:t>
            </a:r>
            <a:r>
              <a:rPr lang="en-US" dirty="0" smtClean="0">
                <a:latin typeface="Consolas"/>
                <a:cs typeface="Consolas"/>
              </a:rPr>
              <a:t>layouts </a:t>
            </a:r>
            <a:r>
              <a:rPr lang="en-US" dirty="0" smtClean="0"/>
              <a:t>(GET)</a:t>
            </a:r>
            <a:endParaRPr lang="en-US" dirty="0"/>
          </a:p>
          <a:p>
            <a:pPr lvl="1"/>
            <a:r>
              <a:rPr lang="en-US" dirty="0" smtClean="0"/>
              <a:t>Save layout: </a:t>
            </a:r>
            <a:r>
              <a:rPr lang="en-US" dirty="0" smtClean="0">
                <a:latin typeface="Consolas"/>
                <a:cs typeface="Consolas"/>
              </a:rPr>
              <a:t>http://</a:t>
            </a:r>
            <a:r>
              <a:rPr lang="en-US" dirty="0" err="1" smtClean="0">
                <a:latin typeface="Consolas"/>
                <a:cs typeface="Consolas"/>
              </a:rPr>
              <a:t>localhost</a:t>
            </a:r>
            <a:r>
              <a:rPr lang="en-US" dirty="0" smtClean="0">
                <a:latin typeface="Consolas"/>
                <a:cs typeface="Consolas"/>
              </a:rPr>
              <a:t>/layout/</a:t>
            </a:r>
            <a:r>
              <a:rPr lang="en-US" dirty="0" err="1" smtClean="0">
                <a:latin typeface="Consolas"/>
                <a:cs typeface="Consolas"/>
              </a:rPr>
              <a:t>mainMenu.json</a:t>
            </a:r>
            <a:r>
              <a:rPr lang="en-US" dirty="0" smtClean="0">
                <a:latin typeface="Consolas"/>
                <a:cs typeface="Consolas"/>
              </a:rPr>
              <a:t> </a:t>
            </a:r>
            <a:r>
              <a:rPr lang="en-US" dirty="0" smtClean="0"/>
              <a:t>(POST)</a:t>
            </a:r>
          </a:p>
          <a:p>
            <a:pPr lvl="1"/>
            <a:r>
              <a:rPr lang="en-US" dirty="0" smtClean="0"/>
              <a:t>Load layout: </a:t>
            </a:r>
            <a:r>
              <a:rPr lang="en-US" dirty="0" smtClean="0">
                <a:latin typeface="Consolas"/>
                <a:cs typeface="Consolas"/>
              </a:rPr>
              <a:t>http://</a:t>
            </a:r>
            <a:r>
              <a:rPr lang="en-US" dirty="0" err="1" smtClean="0">
                <a:latin typeface="Consolas"/>
                <a:cs typeface="Consolas"/>
              </a:rPr>
              <a:t>localhost</a:t>
            </a:r>
            <a:r>
              <a:rPr lang="en-US" dirty="0" smtClean="0">
                <a:latin typeface="Consolas"/>
                <a:cs typeface="Consolas"/>
              </a:rPr>
              <a:t>/layout/</a:t>
            </a:r>
            <a:r>
              <a:rPr lang="en-US" dirty="0" err="1" smtClean="0">
                <a:latin typeface="Consolas"/>
                <a:cs typeface="Consolas"/>
              </a:rPr>
              <a:t>mainMenu.json</a:t>
            </a:r>
            <a:r>
              <a:rPr lang="en-US" dirty="0" smtClean="0">
                <a:latin typeface="Consolas"/>
                <a:cs typeface="Consolas"/>
              </a:rPr>
              <a:t> </a:t>
            </a:r>
            <a:r>
              <a:rPr lang="en-US" dirty="0" smtClean="0"/>
              <a:t>(GET)</a:t>
            </a:r>
            <a:endParaRPr lang="en-US" dirty="0"/>
          </a:p>
        </p:txBody>
      </p:sp>
    </p:spTree>
    <p:extLst>
      <p:ext uri="{BB962C8B-B14F-4D97-AF65-F5344CB8AC3E}">
        <p14:creationId xmlns:p14="http://schemas.microsoft.com/office/powerpoint/2010/main" val="15179290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MUiLE</a:t>
            </a:r>
            <a:r>
              <a:rPr lang="en-US" dirty="0" smtClean="0"/>
              <a:t> Animations</a:t>
            </a:r>
            <a:endParaRPr lang="en-US" dirty="0"/>
          </a:p>
        </p:txBody>
      </p:sp>
      <p:sp>
        <p:nvSpPr>
          <p:cNvPr id="3" name="Content Placeholder 2"/>
          <p:cNvSpPr>
            <a:spLocks noGrp="1"/>
          </p:cNvSpPr>
          <p:nvPr>
            <p:ph sz="quarter" idx="10"/>
          </p:nvPr>
        </p:nvSpPr>
        <p:spPr>
          <a:xfrm>
            <a:off x="533400" y="1504950"/>
            <a:ext cx="8077200" cy="3505200"/>
          </a:xfrm>
        </p:spPr>
        <p:txBody>
          <a:bodyPr>
            <a:normAutofit fontScale="77500" lnSpcReduction="20000"/>
          </a:bodyPr>
          <a:lstStyle/>
          <a:p>
            <a:r>
              <a:rPr lang="en-US" dirty="0" smtClean="0"/>
              <a:t>Recommended way is to use CSS</a:t>
            </a:r>
          </a:p>
          <a:p>
            <a:pPr lvl="1"/>
            <a:r>
              <a:rPr lang="en-US" dirty="0" smtClean="0"/>
              <a:t>Fade in/out, transitions, </a:t>
            </a:r>
            <a:r>
              <a:rPr lang="en-US" dirty="0" err="1" smtClean="0"/>
              <a:t>keyframes</a:t>
            </a:r>
            <a:r>
              <a:rPr lang="en-US" dirty="0" smtClean="0"/>
              <a:t> etc.</a:t>
            </a:r>
          </a:p>
          <a:p>
            <a:pPr lvl="1"/>
            <a:r>
              <a:rPr lang="en-US" dirty="0" smtClean="0"/>
              <a:t>When we started it wasn’t as advanced, and we found out we also wanted more control.</a:t>
            </a:r>
          </a:p>
          <a:p>
            <a:r>
              <a:rPr lang="en-US" dirty="0" smtClean="0"/>
              <a:t>Implemented custom animation system</a:t>
            </a:r>
          </a:p>
          <a:p>
            <a:pPr lvl="1"/>
            <a:r>
              <a:rPr lang="en-US" dirty="0" smtClean="0"/>
              <a:t>Full control over timeline, can scrub, stop, loop.</a:t>
            </a:r>
          </a:p>
          <a:p>
            <a:pPr lvl="1"/>
            <a:r>
              <a:rPr lang="en-US" dirty="0" smtClean="0"/>
              <a:t>Controls exactly the parameters we need.</a:t>
            </a:r>
          </a:p>
          <a:p>
            <a:pPr lvl="1"/>
            <a:r>
              <a:rPr lang="en-US" dirty="0" smtClean="0"/>
              <a:t>Probably increased load in the JS engine as they aren’t natively animated like in CSS.</a:t>
            </a:r>
          </a:p>
          <a:p>
            <a:pPr lvl="1"/>
            <a:r>
              <a:rPr lang="en-US" dirty="0" smtClean="0"/>
              <a:t>Each control has triggers to play/stop/loop animations. Each animation is a timeline of different controls’ states such as positions, visibilities, rotations, or game events.</a:t>
            </a:r>
          </a:p>
          <a:p>
            <a:endParaRPr lang="en-US" dirty="0"/>
          </a:p>
        </p:txBody>
      </p:sp>
    </p:spTree>
    <p:extLst>
      <p:ext uri="{BB962C8B-B14F-4D97-AF65-F5344CB8AC3E}">
        <p14:creationId xmlns:p14="http://schemas.microsoft.com/office/powerpoint/2010/main" val="31634206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UI Editor animation timeline internal documentation screensh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4350"/>
            <a:ext cx="9144000" cy="4369522"/>
          </a:xfrm>
          <a:prstGeom prst="rect">
            <a:avLst/>
          </a:prstGeom>
        </p:spPr>
      </p:pic>
    </p:spTree>
    <p:extLst>
      <p:ext uri="{BB962C8B-B14F-4D97-AF65-F5344CB8AC3E}">
        <p14:creationId xmlns:p14="http://schemas.microsoft.com/office/powerpoint/2010/main" val="21420840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a:t>
            </a:r>
            <a:r>
              <a:rPr lang="en-US" dirty="0" err="1" smtClean="0"/>
              <a:t>Sceenshots</a:t>
            </a:r>
            <a:endParaRPr lang="en-US" dirty="0"/>
          </a:p>
        </p:txBody>
      </p:sp>
      <p:sp>
        <p:nvSpPr>
          <p:cNvPr id="3" name="Content Placeholder 2"/>
          <p:cNvSpPr>
            <a:spLocks noGrp="1"/>
          </p:cNvSpPr>
          <p:nvPr>
            <p:ph sz="quarter" idx="10"/>
          </p:nvPr>
        </p:nvSpPr>
        <p:spPr/>
        <p:txBody>
          <a:bodyPr/>
          <a:lstStyle/>
          <a:p>
            <a:endParaRPr lang="en-US"/>
          </a:p>
        </p:txBody>
      </p:sp>
    </p:spTree>
    <p:extLst>
      <p:ext uri="{BB962C8B-B14F-4D97-AF65-F5344CB8AC3E}">
        <p14:creationId xmlns:p14="http://schemas.microsoft.com/office/powerpoint/2010/main" val="7086188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earlyUIWithWeb_20091214.png" title="Early UI with web content screenshot"/>
          <p:cNvPicPr>
            <a:picLocks noGrp="1" noChangeAspect="1"/>
          </p:cNvPicPr>
          <p:nvPr>
            <p:ph sz="quarter" idx="10"/>
          </p:nvPr>
        </p:nvPicPr>
        <p:blipFill>
          <a:blip r:embed="rId3">
            <a:extLst>
              <a:ext uri="{28A0092B-C50C-407E-A947-70E740481C1C}">
                <a14:useLocalDpi xmlns:a14="http://schemas.microsoft.com/office/drawing/2010/main" val="0"/>
              </a:ext>
            </a:extLst>
          </a:blip>
          <a:srcRect l="-66543" r="-66543"/>
          <a:stretch>
            <a:fillRect/>
          </a:stretch>
        </p:blipFill>
        <p:spPr>
          <a:xfrm>
            <a:off x="-3200400" y="438150"/>
            <a:ext cx="13461998" cy="4572000"/>
          </a:xfrm>
        </p:spPr>
      </p:pic>
      <p:sp>
        <p:nvSpPr>
          <p:cNvPr id="5" name="Left Arrow 4" title="Callout to use iframe arrow"/>
          <p:cNvSpPr/>
          <p:nvPr/>
        </p:nvSpPr>
        <p:spPr bwMode="auto">
          <a:xfrm>
            <a:off x="6019800" y="3638550"/>
            <a:ext cx="685800" cy="3810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Verdana" pitchFamily="45" charset="0"/>
            </a:endParaRPr>
          </a:p>
        </p:txBody>
      </p:sp>
      <p:sp>
        <p:nvSpPr>
          <p:cNvPr id="6" name="TextBox 5"/>
          <p:cNvSpPr txBox="1"/>
          <p:nvPr/>
        </p:nvSpPr>
        <p:spPr>
          <a:xfrm>
            <a:off x="6781800" y="2800350"/>
            <a:ext cx="2133600" cy="1938992"/>
          </a:xfrm>
          <a:prstGeom prst="rect">
            <a:avLst/>
          </a:prstGeom>
          <a:noFill/>
        </p:spPr>
        <p:txBody>
          <a:bodyPr wrap="square" rtlCol="0">
            <a:spAutoFit/>
          </a:bodyPr>
          <a:lstStyle/>
          <a:p>
            <a:r>
              <a:rPr lang="en-US" dirty="0" smtClean="0">
                <a:solidFill>
                  <a:srgbClr val="000000"/>
                </a:solidFill>
              </a:rPr>
              <a:t>Make sure to use sandbox flag for your </a:t>
            </a:r>
            <a:r>
              <a:rPr lang="en-US" dirty="0" err="1" smtClean="0">
                <a:solidFill>
                  <a:srgbClr val="000000"/>
                </a:solidFill>
              </a:rPr>
              <a:t>iframes</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93022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IP_editorDOcs.jpg" title="Early editor document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0998"/>
            <a:ext cx="8991600" cy="4975352"/>
          </a:xfrm>
          <a:prstGeom prst="rect">
            <a:avLst/>
          </a:prstGeom>
        </p:spPr>
      </p:pic>
    </p:spTree>
    <p:extLst>
      <p:ext uri="{BB962C8B-B14F-4D97-AF65-F5344CB8AC3E}">
        <p14:creationId xmlns:p14="http://schemas.microsoft.com/office/powerpoint/2010/main" val="39359759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ntStyleSelector_20100310.png" title="Early text style pick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438151"/>
            <a:ext cx="3727182" cy="4464050"/>
          </a:xfrm>
          <a:prstGeom prst="rect">
            <a:avLst/>
          </a:prstGeom>
        </p:spPr>
      </p:pic>
    </p:spTree>
    <p:extLst>
      <p:ext uri="{BB962C8B-B14F-4D97-AF65-F5344CB8AC3E}">
        <p14:creationId xmlns:p14="http://schemas.microsoft.com/office/powerpoint/2010/main" val="32303420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this talk is about</a:t>
            </a:r>
            <a:endParaRPr lang="en-US" dirty="0"/>
          </a:p>
        </p:txBody>
      </p:sp>
      <p:sp>
        <p:nvSpPr>
          <p:cNvPr id="3" name="Content Placeholder 2"/>
          <p:cNvSpPr>
            <a:spLocks noGrp="1"/>
          </p:cNvSpPr>
          <p:nvPr>
            <p:ph sz="quarter" idx="10"/>
          </p:nvPr>
        </p:nvSpPr>
        <p:spPr>
          <a:xfrm>
            <a:off x="533400" y="1504950"/>
            <a:ext cx="8077200" cy="3429000"/>
          </a:xfrm>
        </p:spPr>
        <p:txBody>
          <a:bodyPr>
            <a:normAutofit/>
          </a:bodyPr>
          <a:lstStyle/>
          <a:p>
            <a:pPr marL="514350" indent="-514350">
              <a:buFont typeface="+mj-lt"/>
              <a:buAutoNum type="arabicPeriod"/>
            </a:pPr>
            <a:r>
              <a:rPr lang="en-US" dirty="0" smtClean="0"/>
              <a:t>Why</a:t>
            </a:r>
            <a:r>
              <a:rPr lang="en-US" baseline="0" dirty="0" smtClean="0"/>
              <a:t> HTML*?</a:t>
            </a:r>
          </a:p>
          <a:p>
            <a:pPr marL="514350" indent="-514350">
              <a:buFont typeface="+mj-lt"/>
              <a:buAutoNum type="arabicPeriod"/>
            </a:pPr>
            <a:r>
              <a:rPr lang="en-US" dirty="0" smtClean="0"/>
              <a:t>Maxis’ UI, based on HTML. Shipped with SimCity</a:t>
            </a:r>
          </a:p>
          <a:p>
            <a:pPr marL="514350" indent="-514350">
              <a:buFont typeface="+mj-lt"/>
              <a:buAutoNum type="arabicPeriod"/>
            </a:pPr>
            <a:r>
              <a:rPr lang="en-US" dirty="0" smtClean="0"/>
              <a:t>Tips and gotchas</a:t>
            </a:r>
            <a:endParaRPr lang="en-US" dirty="0"/>
          </a:p>
        </p:txBody>
      </p:sp>
    </p:spTree>
    <p:extLst>
      <p:ext uri="{BB962C8B-B14F-4D97-AF65-F5344CB8AC3E}">
        <p14:creationId xmlns:p14="http://schemas.microsoft.com/office/powerpoint/2010/main" val="28666050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world2_20111017.png" title="In-game U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514352"/>
            <a:ext cx="2971800" cy="4467225"/>
          </a:xfrm>
          <a:prstGeom prst="rect">
            <a:avLst/>
          </a:prstGeom>
        </p:spPr>
      </p:pic>
      <p:pic>
        <p:nvPicPr>
          <p:cNvPr id="9" name="Picture 8" descr="inworld1_20111017.png" title="In game U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0" y="514350"/>
            <a:ext cx="2933700" cy="4457700"/>
          </a:xfrm>
          <a:prstGeom prst="rect">
            <a:avLst/>
          </a:prstGeom>
        </p:spPr>
      </p:pic>
    </p:spTree>
    <p:extLst>
      <p:ext uri="{BB962C8B-B14F-4D97-AF65-F5344CB8AC3E}">
        <p14:creationId xmlns:p14="http://schemas.microsoft.com/office/powerpoint/2010/main" val="27352610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WorldUI" descr="Shows how easy we could embed web content (Google) in our world" title="In-world UI vi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443"/>
            <a:ext cx="9144000" cy="5143500"/>
          </a:xfrm>
          <a:prstGeom prst="rect">
            <a:avLst/>
          </a:prstGeom>
        </p:spPr>
      </p:pic>
    </p:spTree>
    <p:extLst>
      <p:ext uri="{BB962C8B-B14F-4D97-AF65-F5344CB8AC3E}">
        <p14:creationId xmlns:p14="http://schemas.microsoft.com/office/powerpoint/2010/main" val="83989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urrent editor screenshot"/>
          <p:cNvPicPr>
            <a:picLocks noChangeAspect="1"/>
          </p:cNvPicPr>
          <p:nvPr/>
        </p:nvPicPr>
        <p:blipFill>
          <a:blip r:embed="rId3"/>
          <a:stretch>
            <a:fillRect/>
          </a:stretch>
        </p:blipFill>
        <p:spPr>
          <a:xfrm>
            <a:off x="0" y="520701"/>
            <a:ext cx="9144000" cy="4080626"/>
          </a:xfrm>
          <a:prstGeom prst="rect">
            <a:avLst/>
          </a:prstGeom>
        </p:spPr>
      </p:pic>
    </p:spTree>
    <p:extLst>
      <p:ext uri="{BB962C8B-B14F-4D97-AF65-F5344CB8AC3E}">
        <p14:creationId xmlns:p14="http://schemas.microsoft.com/office/powerpoint/2010/main" val="35519497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tload" descr="It's easy to hotload content via a simple refresh" title="Hotload vi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58919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nal_Launcher.png" title="Launch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581151"/>
            <a:ext cx="4572004" cy="2910842"/>
          </a:xfrm>
          <a:prstGeom prst="rect">
            <a:avLst/>
          </a:prstGeom>
        </p:spPr>
      </p:pic>
      <p:sp>
        <p:nvSpPr>
          <p:cNvPr id="7" name="Title 6"/>
          <p:cNvSpPr>
            <a:spLocks noGrp="1"/>
          </p:cNvSpPr>
          <p:nvPr>
            <p:ph type="title"/>
          </p:nvPr>
        </p:nvSpPr>
        <p:spPr>
          <a:xfrm>
            <a:off x="457200" y="438149"/>
            <a:ext cx="8229600" cy="625079"/>
          </a:xfrm>
        </p:spPr>
        <p:txBody>
          <a:bodyPr/>
          <a:lstStyle/>
          <a:p>
            <a:r>
              <a:rPr lang="en-US" dirty="0" smtClean="0"/>
              <a:t>Final Shipped UI</a:t>
            </a:r>
            <a:endParaRPr lang="en-US" dirty="0"/>
          </a:p>
        </p:txBody>
      </p:sp>
    </p:spTree>
    <p:extLst>
      <p:ext uri="{BB962C8B-B14F-4D97-AF65-F5344CB8AC3E}">
        <p14:creationId xmlns:p14="http://schemas.microsoft.com/office/powerpoint/2010/main" val="23018940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nal_FrontEnd.PNG" title="Front e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438150"/>
            <a:ext cx="7433756" cy="4629150"/>
          </a:xfrm>
          <a:prstGeom prst="rect">
            <a:avLst/>
          </a:prstGeom>
        </p:spPr>
      </p:pic>
    </p:spTree>
    <p:extLst>
      <p:ext uri="{BB962C8B-B14F-4D97-AF65-F5344CB8AC3E}">
        <p14:creationId xmlns:p14="http://schemas.microsoft.com/office/powerpoint/2010/main" val="25180516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Region / city selec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2" y="438150"/>
            <a:ext cx="6860071" cy="4572000"/>
          </a:xfrm>
          <a:prstGeom prst="rect">
            <a:avLst/>
          </a:prstGeom>
        </p:spPr>
      </p:pic>
    </p:spTree>
    <p:extLst>
      <p:ext uri="{BB962C8B-B14F-4D97-AF65-F5344CB8AC3E}">
        <p14:creationId xmlns:p14="http://schemas.microsoft.com/office/powerpoint/2010/main" val="18787123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nal_InGame.png" title="In-ga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463550"/>
            <a:ext cx="6248400" cy="4686300"/>
          </a:xfrm>
          <a:prstGeom prst="rect">
            <a:avLst/>
          </a:prstGeom>
        </p:spPr>
      </p:pic>
    </p:spTree>
    <p:extLst>
      <p:ext uri="{BB962C8B-B14F-4D97-AF65-F5344CB8AC3E}">
        <p14:creationId xmlns:p14="http://schemas.microsoft.com/office/powerpoint/2010/main" val="30387050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Population bar graph U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463550"/>
            <a:ext cx="6248400" cy="4686300"/>
          </a:xfrm>
          <a:prstGeom prst="rect">
            <a:avLst/>
          </a:prstGeom>
        </p:spPr>
      </p:pic>
    </p:spTree>
    <p:extLst>
      <p:ext uri="{BB962C8B-B14F-4D97-AF65-F5344CB8AC3E}">
        <p14:creationId xmlns:p14="http://schemas.microsoft.com/office/powerpoint/2010/main" val="11614010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65000"/>
                  </a:schemeClr>
                </a:solidFill>
              </a:rPr>
              <a:t>What this talk is about</a:t>
            </a:r>
            <a:endParaRPr lang="en-US" dirty="0">
              <a:solidFill>
                <a:schemeClr val="tx1">
                  <a:lumMod val="65000"/>
                </a:schemeClr>
              </a:solidFill>
            </a:endParaRPr>
          </a:p>
        </p:txBody>
      </p:sp>
      <p:sp>
        <p:nvSpPr>
          <p:cNvPr id="3" name="Content Placeholder 2"/>
          <p:cNvSpPr>
            <a:spLocks noGrp="1"/>
          </p:cNvSpPr>
          <p:nvPr>
            <p:ph sz="quarter" idx="10"/>
          </p:nvPr>
        </p:nvSpPr>
        <p:spPr>
          <a:xfrm>
            <a:off x="533400" y="1504950"/>
            <a:ext cx="8077200" cy="3429000"/>
          </a:xfrm>
        </p:spPr>
        <p:txBody>
          <a:bodyPr>
            <a:normAutofit/>
          </a:bodyPr>
          <a:lstStyle/>
          <a:p>
            <a:pPr marL="514350" indent="-514350">
              <a:buFont typeface="+mj-lt"/>
              <a:buAutoNum type="arabicPeriod"/>
            </a:pPr>
            <a:r>
              <a:rPr lang="en-US" dirty="0" smtClean="0">
                <a:solidFill>
                  <a:schemeClr val="tx1">
                    <a:lumMod val="65000"/>
                  </a:schemeClr>
                </a:solidFill>
              </a:rPr>
              <a:t>Why</a:t>
            </a:r>
            <a:r>
              <a:rPr lang="en-US" baseline="0" dirty="0" smtClean="0">
                <a:solidFill>
                  <a:schemeClr val="tx1">
                    <a:lumMod val="65000"/>
                  </a:schemeClr>
                </a:solidFill>
              </a:rPr>
              <a:t> HTML*?</a:t>
            </a:r>
          </a:p>
          <a:p>
            <a:pPr marL="514350" indent="-514350">
              <a:buFont typeface="+mj-lt"/>
              <a:buAutoNum type="arabicPeriod"/>
            </a:pPr>
            <a:r>
              <a:rPr lang="en-US" dirty="0" smtClean="0">
                <a:solidFill>
                  <a:schemeClr val="tx1">
                    <a:lumMod val="65000"/>
                  </a:schemeClr>
                </a:solidFill>
              </a:rPr>
              <a:t>Maxis’ UI, based on HTML. Shipped with SimCity</a:t>
            </a:r>
          </a:p>
          <a:p>
            <a:pPr marL="514350" indent="-514350">
              <a:buFont typeface="+mj-lt"/>
              <a:buAutoNum type="arabicPeriod"/>
            </a:pPr>
            <a:r>
              <a:rPr lang="en-US" b="1" dirty="0" smtClean="0">
                <a:solidFill>
                  <a:schemeClr val="bg2"/>
                </a:solidFill>
              </a:rPr>
              <a:t>Tips and gotchas</a:t>
            </a:r>
            <a:endParaRPr lang="en-US" b="1" dirty="0">
              <a:solidFill>
                <a:schemeClr val="bg2"/>
              </a:solidFill>
            </a:endParaRPr>
          </a:p>
        </p:txBody>
      </p:sp>
    </p:spTree>
    <p:extLst>
      <p:ext uri="{BB962C8B-B14F-4D97-AF65-F5344CB8AC3E}">
        <p14:creationId xmlns:p14="http://schemas.microsoft.com/office/powerpoint/2010/main" val="3430846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this talk is not about</a:t>
            </a:r>
            <a:endParaRPr lang="en-US" dirty="0"/>
          </a:p>
        </p:txBody>
      </p:sp>
      <p:sp>
        <p:nvSpPr>
          <p:cNvPr id="3" name="Content Placeholder 2"/>
          <p:cNvSpPr>
            <a:spLocks noGrp="1"/>
          </p:cNvSpPr>
          <p:nvPr>
            <p:ph sz="quarter" idx="10"/>
          </p:nvPr>
        </p:nvSpPr>
        <p:spPr/>
        <p:txBody>
          <a:bodyPr/>
          <a:lstStyle/>
          <a:p>
            <a:r>
              <a:rPr lang="en-US" dirty="0" smtClean="0"/>
              <a:t>Building web games in HTML5. This is specific to using HTML to build just the UI component for a large native game.</a:t>
            </a:r>
          </a:p>
          <a:p>
            <a:r>
              <a:rPr lang="en-US" dirty="0" err="1" smtClean="0"/>
              <a:t>Emscripten</a:t>
            </a:r>
            <a:r>
              <a:rPr lang="en-US" dirty="0" smtClean="0"/>
              <a:t> / asm.js</a:t>
            </a:r>
          </a:p>
          <a:p>
            <a:r>
              <a:rPr lang="en-US" dirty="0" smtClean="0"/>
              <a:t>How to build generic web pages.</a:t>
            </a:r>
          </a:p>
        </p:txBody>
      </p:sp>
    </p:spTree>
    <p:extLst>
      <p:ext uri="{BB962C8B-B14F-4D97-AF65-F5344CB8AC3E}">
        <p14:creationId xmlns:p14="http://schemas.microsoft.com/office/powerpoint/2010/main" val="25259959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Creation</a:t>
            </a:r>
            <a:endParaRPr lang="en-US" dirty="0"/>
          </a:p>
        </p:txBody>
      </p:sp>
      <p:sp>
        <p:nvSpPr>
          <p:cNvPr id="3" name="Content Placeholder 2"/>
          <p:cNvSpPr>
            <a:spLocks noGrp="1"/>
          </p:cNvSpPr>
          <p:nvPr>
            <p:ph sz="quarter" idx="10"/>
          </p:nvPr>
        </p:nvSpPr>
        <p:spPr/>
        <p:txBody>
          <a:bodyPr/>
          <a:lstStyle/>
          <a:p>
            <a:r>
              <a:rPr lang="en-US" dirty="0" smtClean="0"/>
              <a:t>Unless you are using this for limited use cases, we suggest having a good WYSIWYG editor. Your UI artists will thank you.</a:t>
            </a:r>
          </a:p>
          <a:p>
            <a:r>
              <a:rPr lang="en-US" dirty="0" smtClean="0"/>
              <a:t>We built our own but there should be a lot more choices now (Adobe Edge, </a:t>
            </a:r>
            <a:r>
              <a:rPr lang="en-US" dirty="0" err="1" smtClean="0"/>
              <a:t>etc</a:t>
            </a:r>
            <a:r>
              <a:rPr lang="en-US" dirty="0" smtClean="0"/>
              <a:t>)</a:t>
            </a:r>
            <a:endParaRPr lang="en-US" dirty="0"/>
          </a:p>
        </p:txBody>
      </p:sp>
    </p:spTree>
    <p:extLst>
      <p:ext uri="{BB962C8B-B14F-4D97-AF65-F5344CB8AC3E}">
        <p14:creationId xmlns:p14="http://schemas.microsoft.com/office/powerpoint/2010/main" val="2915144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Creation</a:t>
            </a:r>
            <a:endParaRPr lang="en-US" dirty="0"/>
          </a:p>
        </p:txBody>
      </p:sp>
      <p:sp>
        <p:nvSpPr>
          <p:cNvPr id="3" name="Content Placeholder 2"/>
          <p:cNvSpPr>
            <a:spLocks noGrp="1"/>
          </p:cNvSpPr>
          <p:nvPr>
            <p:ph sz="quarter" idx="10"/>
          </p:nvPr>
        </p:nvSpPr>
        <p:spPr/>
        <p:txBody>
          <a:bodyPr>
            <a:normAutofit fontScale="92500"/>
          </a:bodyPr>
          <a:lstStyle/>
          <a:p>
            <a:r>
              <a:rPr lang="en-US" dirty="0" smtClean="0"/>
              <a:t>Traditional split of HTML/CSS/JS is such that they represent content, style, and logic. Good for representing documents.</a:t>
            </a:r>
          </a:p>
          <a:p>
            <a:r>
              <a:rPr lang="en-US" dirty="0" smtClean="0"/>
              <a:t>Essentially building a mini-application. Built most UI out of JSON modules that are loaded in dynamically through JS instead.</a:t>
            </a:r>
            <a:endParaRPr lang="en-US" dirty="0"/>
          </a:p>
        </p:txBody>
      </p:sp>
    </p:spTree>
    <p:extLst>
      <p:ext uri="{BB962C8B-B14F-4D97-AF65-F5344CB8AC3E}">
        <p14:creationId xmlns:p14="http://schemas.microsoft.com/office/powerpoint/2010/main" val="36046884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Pick a Good</a:t>
            </a:r>
            <a:r>
              <a:rPr lang="en-US" baseline="0" dirty="0" smtClean="0"/>
              <a:t> Engine</a:t>
            </a:r>
            <a:endParaRPr lang="en-US" dirty="0"/>
          </a:p>
        </p:txBody>
      </p:sp>
      <p:sp>
        <p:nvSpPr>
          <p:cNvPr id="3" name="Content Placeholder 2"/>
          <p:cNvSpPr>
            <a:spLocks noGrp="1"/>
          </p:cNvSpPr>
          <p:nvPr>
            <p:ph sz="quarter" idx="10"/>
          </p:nvPr>
        </p:nvSpPr>
        <p:spPr>
          <a:xfrm>
            <a:off x="533400" y="1504950"/>
            <a:ext cx="8077200" cy="3429000"/>
          </a:xfrm>
        </p:spPr>
        <p:txBody>
          <a:bodyPr>
            <a:normAutofit fontScale="77500" lnSpcReduction="20000"/>
          </a:bodyPr>
          <a:lstStyle/>
          <a:p>
            <a:r>
              <a:rPr lang="en-US" dirty="0" smtClean="0"/>
              <a:t>Access to source code. You really need to be able to dig</a:t>
            </a:r>
            <a:r>
              <a:rPr lang="en-US" baseline="0" dirty="0" smtClean="0"/>
              <a:t> into it if things go wrong.</a:t>
            </a:r>
          </a:p>
          <a:p>
            <a:r>
              <a:rPr lang="en-US" baseline="0" dirty="0" smtClean="0"/>
              <a:t>Find one which you can get good support from.</a:t>
            </a:r>
          </a:p>
          <a:p>
            <a:r>
              <a:rPr lang="en-US" baseline="0" dirty="0" smtClean="0"/>
              <a:t>Allow custom memory allocator hooks, etc. You need the control.</a:t>
            </a:r>
          </a:p>
          <a:p>
            <a:r>
              <a:rPr lang="en-US" baseline="0" dirty="0" smtClean="0"/>
              <a:t>Has hardware rendering support and provides hooks for it.</a:t>
            </a:r>
          </a:p>
          <a:p>
            <a:r>
              <a:rPr lang="en-US" dirty="0" smtClean="0"/>
              <a:t>Comes with a standalone demo app for you to test pages on.</a:t>
            </a:r>
          </a:p>
          <a:p>
            <a:r>
              <a:rPr lang="en-US" baseline="0" dirty="0" smtClean="0"/>
              <a:t>Supports JIT compilation</a:t>
            </a:r>
          </a:p>
          <a:p>
            <a:pPr lvl="1"/>
            <a:r>
              <a:rPr lang="en-US" dirty="0" smtClean="0"/>
              <a:t>JIT mode is at least twice as fast for us</a:t>
            </a:r>
            <a:endParaRPr lang="en-US" baseline="0" dirty="0" smtClean="0"/>
          </a:p>
        </p:txBody>
      </p:sp>
    </p:spTree>
    <p:extLst>
      <p:ext uri="{BB962C8B-B14F-4D97-AF65-F5344CB8AC3E}">
        <p14:creationId xmlns:p14="http://schemas.microsoft.com/office/powerpoint/2010/main" val="271733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JavaScript Organization</a:t>
            </a:r>
            <a:endParaRPr lang="en-US" dirty="0"/>
          </a:p>
        </p:txBody>
      </p:sp>
      <p:sp>
        <p:nvSpPr>
          <p:cNvPr id="3" name="Content Placeholder 2"/>
          <p:cNvSpPr>
            <a:spLocks noGrp="1"/>
          </p:cNvSpPr>
          <p:nvPr>
            <p:ph sz="quarter" idx="10"/>
          </p:nvPr>
        </p:nvSpPr>
        <p:spPr>
          <a:xfrm>
            <a:off x="533400" y="1504950"/>
            <a:ext cx="8077200" cy="3352800"/>
          </a:xfrm>
        </p:spPr>
        <p:txBody>
          <a:bodyPr>
            <a:normAutofit/>
          </a:bodyPr>
          <a:lstStyle/>
          <a:p>
            <a:r>
              <a:rPr lang="en-US" dirty="0" smtClean="0"/>
              <a:t>Be careful with common libraries such as </a:t>
            </a:r>
            <a:r>
              <a:rPr lang="en-US" dirty="0" err="1" smtClean="0"/>
              <a:t>jQuery</a:t>
            </a:r>
            <a:r>
              <a:rPr lang="en-US" dirty="0" smtClean="0"/>
              <a:t>.</a:t>
            </a:r>
          </a:p>
          <a:p>
            <a:pPr lvl="1"/>
            <a:r>
              <a:rPr lang="en-US" dirty="0" smtClean="0"/>
              <a:t>They may be great for web development with tons of features, they may not give the best per-frame performance or memory-use.</a:t>
            </a:r>
          </a:p>
          <a:p>
            <a:pPr lvl="1"/>
            <a:r>
              <a:rPr lang="en-US" dirty="0" smtClean="0"/>
              <a:t>Make sure to profile before you commit!</a:t>
            </a:r>
          </a:p>
          <a:p>
            <a:pPr lvl="0"/>
            <a:r>
              <a:rPr lang="en-US" dirty="0" smtClean="0"/>
              <a:t>Read</a:t>
            </a:r>
            <a:r>
              <a:rPr lang="en-US" baseline="0" dirty="0" smtClean="0"/>
              <a:t> </a:t>
            </a:r>
            <a:r>
              <a:rPr lang="en-US" i="1" baseline="0" dirty="0" smtClean="0"/>
              <a:t>JavaScript: The Good Parts</a:t>
            </a:r>
            <a:endParaRPr lang="en-US" i="1" dirty="0"/>
          </a:p>
        </p:txBody>
      </p:sp>
    </p:spTree>
    <p:extLst>
      <p:ext uri="{BB962C8B-B14F-4D97-AF65-F5344CB8AC3E}">
        <p14:creationId xmlns:p14="http://schemas.microsoft.com/office/powerpoint/2010/main" val="39433163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JavaScript Organization</a:t>
            </a:r>
            <a:endParaRPr lang="en-US" dirty="0"/>
          </a:p>
        </p:txBody>
      </p:sp>
      <p:sp>
        <p:nvSpPr>
          <p:cNvPr id="3" name="Content Placeholder 2"/>
          <p:cNvSpPr>
            <a:spLocks noGrp="1"/>
          </p:cNvSpPr>
          <p:nvPr>
            <p:ph sz="quarter" idx="10"/>
          </p:nvPr>
        </p:nvSpPr>
        <p:spPr/>
        <p:txBody>
          <a:bodyPr>
            <a:normAutofit fontScale="92500"/>
          </a:bodyPr>
          <a:lstStyle/>
          <a:p>
            <a:r>
              <a:rPr lang="en-US" dirty="0" smtClean="0"/>
              <a:t>We used the Google Closure Library</a:t>
            </a:r>
          </a:p>
          <a:p>
            <a:pPr lvl="1"/>
            <a:r>
              <a:rPr lang="en-US" dirty="0" smtClean="0"/>
              <a:t>Library developed in a modular fashion, allowing you to selectively pull in only the necessary components.</a:t>
            </a:r>
          </a:p>
          <a:p>
            <a:pPr lvl="1"/>
            <a:r>
              <a:rPr lang="en-US" dirty="0" smtClean="0"/>
              <a:t>Contains useful</a:t>
            </a:r>
            <a:r>
              <a:rPr lang="en-US" baseline="0" dirty="0" smtClean="0"/>
              <a:t> functions for matrix calculations, cryptography, basic utilities for inheritance, etc.</a:t>
            </a:r>
          </a:p>
          <a:p>
            <a:pPr lvl="1"/>
            <a:r>
              <a:rPr lang="en-US" dirty="0" smtClean="0"/>
              <a:t>Open Sourced</a:t>
            </a:r>
            <a:endParaRPr lang="en-US" baseline="0" dirty="0" smtClean="0"/>
          </a:p>
        </p:txBody>
      </p:sp>
    </p:spTree>
    <p:extLst>
      <p:ext uri="{BB962C8B-B14F-4D97-AF65-F5344CB8AC3E}">
        <p14:creationId xmlns:p14="http://schemas.microsoft.com/office/powerpoint/2010/main" val="26986421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3600" dirty="0" smtClean="0">
                <a:solidFill>
                  <a:srgbClr val="000000"/>
                </a:solidFill>
                <a:effectLst/>
                <a:latin typeface="+mj-lt"/>
                <a:ea typeface="ヒラギノ角ゴ Pro W3" pitchFamily="80" charset="-128"/>
                <a:cs typeface="ヒラギノ角ゴ Pro W3" pitchFamily="80" charset="-128"/>
              </a:rPr>
              <a:t>JavaScript Organization</a:t>
            </a:r>
            <a:endParaRPr lang="en-US" dirty="0" smtClean="0">
              <a:effectLst/>
            </a:endParaRPr>
          </a:p>
        </p:txBody>
      </p:sp>
      <p:sp>
        <p:nvSpPr>
          <p:cNvPr id="3" name="Content Placeholder 2"/>
          <p:cNvSpPr>
            <a:spLocks noGrp="1"/>
          </p:cNvSpPr>
          <p:nvPr>
            <p:ph sz="quarter" idx="10"/>
          </p:nvPr>
        </p:nvSpPr>
        <p:spPr/>
        <p:txBody>
          <a:bodyPr>
            <a:normAutofit fontScale="92500" lnSpcReduction="10000"/>
          </a:bodyPr>
          <a:lstStyle/>
          <a:p>
            <a:pPr lvl="0"/>
            <a:r>
              <a:rPr lang="en-US" dirty="0" smtClean="0"/>
              <a:t>Google Closure Library (continued)</a:t>
            </a:r>
          </a:p>
          <a:p>
            <a:pPr lvl="1"/>
            <a:r>
              <a:rPr lang="en-US" dirty="0" smtClean="0"/>
              <a:t>Solves the issue</a:t>
            </a:r>
            <a:r>
              <a:rPr lang="en-US" baseline="0" dirty="0" smtClean="0"/>
              <a:t> of managing large amount of JS files. Other solutions usually involve just concatenating them all or modifying HTML files.</a:t>
            </a:r>
            <a:endParaRPr lang="en-US" dirty="0" smtClean="0"/>
          </a:p>
          <a:p>
            <a:pPr lvl="1"/>
            <a:r>
              <a:rPr lang="en-US" dirty="0" smtClean="0"/>
              <a:t>Allows you to specify dependencies among JS files and build up a manifest JS files that pull in all necessary dependencies.</a:t>
            </a:r>
          </a:p>
          <a:p>
            <a:pPr lvl="2"/>
            <a:r>
              <a:rPr lang="en-US" dirty="0" smtClean="0"/>
              <a:t>May be less useful with advent of Common JS.</a:t>
            </a:r>
          </a:p>
        </p:txBody>
      </p:sp>
    </p:spTree>
    <p:extLst>
      <p:ext uri="{BB962C8B-B14F-4D97-AF65-F5344CB8AC3E}">
        <p14:creationId xmlns:p14="http://schemas.microsoft.com/office/powerpoint/2010/main" val="21827227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3600" dirty="0" smtClean="0">
                <a:solidFill>
                  <a:srgbClr val="000000"/>
                </a:solidFill>
                <a:effectLst/>
                <a:latin typeface="+mj-lt"/>
                <a:ea typeface="ヒラギノ角ゴ Pro W3" pitchFamily="80" charset="-128"/>
                <a:cs typeface="ヒラギノ角ゴ Pro W3" pitchFamily="80" charset="-128"/>
              </a:rPr>
              <a:t>JavaScript Organization</a:t>
            </a:r>
            <a:endParaRPr lang="en-US" dirty="0" smtClean="0">
              <a:effectLst/>
            </a:endParaRPr>
          </a:p>
        </p:txBody>
      </p:sp>
      <p:sp>
        <p:nvSpPr>
          <p:cNvPr id="3" name="Content Placeholder 2"/>
          <p:cNvSpPr>
            <a:spLocks noGrp="1"/>
          </p:cNvSpPr>
          <p:nvPr>
            <p:ph sz="quarter" idx="10"/>
          </p:nvPr>
        </p:nvSpPr>
        <p:spPr>
          <a:xfrm>
            <a:off x="533400" y="1504950"/>
            <a:ext cx="8077200" cy="3429000"/>
          </a:xfrm>
        </p:spPr>
        <p:txBody>
          <a:bodyPr>
            <a:normAutofit fontScale="92500"/>
          </a:bodyPr>
          <a:lstStyle/>
          <a:p>
            <a:pPr lvl="0"/>
            <a:r>
              <a:rPr lang="en-US" dirty="0" smtClean="0"/>
              <a:t>Standard JS annoyances</a:t>
            </a:r>
          </a:p>
          <a:p>
            <a:pPr marL="457200" lvl="1" indent="0">
              <a:buNone/>
            </a:pPr>
            <a:r>
              <a:rPr lang="en-US" dirty="0" smtClean="0">
                <a:latin typeface="Consolas"/>
                <a:cs typeface="Consolas"/>
              </a:rPr>
              <a:t>&lt;html&gt;&lt;body&gt;</a:t>
            </a:r>
          </a:p>
          <a:p>
            <a:pPr marL="457200" lvl="1" indent="0">
              <a:buNone/>
            </a:pPr>
            <a:r>
              <a:rPr lang="en-US" dirty="0">
                <a:latin typeface="Consolas"/>
                <a:cs typeface="Consolas"/>
              </a:rPr>
              <a:t>	</a:t>
            </a:r>
            <a:r>
              <a:rPr lang="en-US" dirty="0" smtClean="0">
                <a:latin typeface="Consolas"/>
                <a:cs typeface="Consolas"/>
              </a:rPr>
              <a:t>&lt;script </a:t>
            </a:r>
            <a:r>
              <a:rPr lang="en-US" dirty="0" err="1">
                <a:latin typeface="Consolas"/>
                <a:cs typeface="Consolas"/>
              </a:rPr>
              <a:t>src</a:t>
            </a:r>
            <a:r>
              <a:rPr lang="en-US" dirty="0" smtClean="0">
                <a:latin typeface="Consolas"/>
                <a:cs typeface="Consolas"/>
              </a:rPr>
              <a:t>=“ControlInspector.js”&gt;&lt;/</a:t>
            </a:r>
            <a:r>
              <a:rPr lang="en-US" dirty="0">
                <a:latin typeface="Consolas"/>
                <a:cs typeface="Consolas"/>
              </a:rPr>
              <a:t>script</a:t>
            </a:r>
            <a:r>
              <a:rPr lang="en-US" dirty="0" smtClean="0">
                <a:latin typeface="Consolas"/>
                <a:cs typeface="Consolas"/>
              </a:rPr>
              <a:t>&gt;</a:t>
            </a:r>
          </a:p>
          <a:p>
            <a:pPr marL="457200" lvl="1" indent="0">
              <a:buNone/>
            </a:pPr>
            <a:r>
              <a:rPr lang="en-US" dirty="0" smtClean="0">
                <a:latin typeface="Consolas"/>
                <a:cs typeface="Consolas"/>
              </a:rPr>
              <a:t>	&lt;</a:t>
            </a:r>
            <a:r>
              <a:rPr lang="en-US" dirty="0">
                <a:latin typeface="Consolas"/>
                <a:cs typeface="Consolas"/>
              </a:rPr>
              <a:t>script </a:t>
            </a:r>
            <a:r>
              <a:rPr lang="en-US" dirty="0" err="1">
                <a:latin typeface="Consolas"/>
                <a:cs typeface="Consolas"/>
              </a:rPr>
              <a:t>src</a:t>
            </a:r>
            <a:r>
              <a:rPr lang="en-US" dirty="0" smtClean="0">
                <a:latin typeface="Consolas"/>
                <a:cs typeface="Consolas"/>
              </a:rPr>
              <a:t>=“UIAnimationEdito.js</a:t>
            </a:r>
            <a:r>
              <a:rPr lang="en-US" dirty="0">
                <a:latin typeface="Consolas"/>
                <a:cs typeface="Consolas"/>
              </a:rPr>
              <a:t>”&gt;&lt;/script&gt;</a:t>
            </a:r>
            <a:endParaRPr lang="en-US" u="sng" dirty="0">
              <a:latin typeface="Consolas"/>
              <a:cs typeface="Consolas"/>
            </a:endParaRPr>
          </a:p>
          <a:p>
            <a:pPr marL="457200" lvl="1" indent="0">
              <a:buNone/>
            </a:pPr>
            <a:r>
              <a:rPr lang="en-US" dirty="0" smtClean="0">
                <a:latin typeface="Consolas"/>
                <a:cs typeface="Consolas"/>
              </a:rPr>
              <a:t>	&lt;</a:t>
            </a:r>
            <a:r>
              <a:rPr lang="en-US" dirty="0">
                <a:latin typeface="Consolas"/>
                <a:cs typeface="Consolas"/>
              </a:rPr>
              <a:t>script </a:t>
            </a:r>
            <a:r>
              <a:rPr lang="en-US" dirty="0" err="1">
                <a:latin typeface="Consolas"/>
                <a:cs typeface="Consolas"/>
              </a:rPr>
              <a:t>src</a:t>
            </a:r>
            <a:r>
              <a:rPr lang="en-US" dirty="0" smtClean="0">
                <a:latin typeface="Consolas"/>
                <a:cs typeface="Consolas"/>
              </a:rPr>
              <a:t>=“</a:t>
            </a:r>
            <a:r>
              <a:rPr lang="en-US" dirty="0">
                <a:latin typeface="Consolas"/>
                <a:cs typeface="Consolas"/>
              </a:rPr>
              <a:t>UIEditorDropDown</a:t>
            </a:r>
            <a:r>
              <a:rPr lang="en-US" dirty="0" smtClean="0">
                <a:latin typeface="Consolas"/>
                <a:cs typeface="Consolas"/>
              </a:rPr>
              <a:t>.js</a:t>
            </a:r>
            <a:r>
              <a:rPr lang="en-US" dirty="0">
                <a:latin typeface="Consolas"/>
                <a:cs typeface="Consolas"/>
              </a:rPr>
              <a:t>”&gt;&lt;/script&gt;</a:t>
            </a:r>
            <a:endParaRPr lang="en-US" u="sng" dirty="0">
              <a:latin typeface="Consolas"/>
              <a:cs typeface="Consolas"/>
            </a:endParaRPr>
          </a:p>
          <a:p>
            <a:pPr marL="457200" lvl="1" indent="0">
              <a:buNone/>
            </a:pPr>
            <a:r>
              <a:rPr lang="en-US" dirty="0" smtClean="0">
                <a:latin typeface="Consolas"/>
                <a:cs typeface="Consolas"/>
              </a:rPr>
              <a:t>	&lt;</a:t>
            </a:r>
            <a:r>
              <a:rPr lang="en-US" dirty="0">
                <a:latin typeface="Consolas"/>
                <a:cs typeface="Consolas"/>
              </a:rPr>
              <a:t>script </a:t>
            </a:r>
            <a:r>
              <a:rPr lang="en-US" dirty="0" err="1">
                <a:latin typeface="Consolas"/>
                <a:cs typeface="Consolas"/>
              </a:rPr>
              <a:t>src</a:t>
            </a:r>
            <a:r>
              <a:rPr lang="en-US" dirty="0" smtClean="0">
                <a:latin typeface="Consolas"/>
                <a:cs typeface="Consolas"/>
              </a:rPr>
              <a:t>=“</a:t>
            </a:r>
            <a:r>
              <a:rPr lang="en-US" dirty="0">
                <a:latin typeface="Consolas"/>
                <a:cs typeface="Consolas"/>
              </a:rPr>
              <a:t>UIEditor</a:t>
            </a:r>
            <a:r>
              <a:rPr lang="en-US" dirty="0" smtClean="0">
                <a:latin typeface="Consolas"/>
                <a:cs typeface="Consolas"/>
              </a:rPr>
              <a:t>.js</a:t>
            </a:r>
            <a:r>
              <a:rPr lang="en-US" dirty="0">
                <a:latin typeface="Consolas"/>
                <a:cs typeface="Consolas"/>
              </a:rPr>
              <a:t>”&gt;&lt;/script&gt;</a:t>
            </a:r>
            <a:endParaRPr lang="en-US" u="sng" dirty="0">
              <a:latin typeface="Consolas"/>
              <a:cs typeface="Consolas"/>
            </a:endParaRPr>
          </a:p>
          <a:p>
            <a:pPr marL="457200" lvl="1" indent="0">
              <a:buNone/>
            </a:pPr>
            <a:r>
              <a:rPr lang="en-US" dirty="0" smtClean="0">
                <a:latin typeface="Consolas"/>
                <a:cs typeface="Consolas"/>
              </a:rPr>
              <a:t>…</a:t>
            </a:r>
          </a:p>
        </p:txBody>
      </p:sp>
    </p:spTree>
    <p:extLst>
      <p:ext uri="{BB962C8B-B14F-4D97-AF65-F5344CB8AC3E}">
        <p14:creationId xmlns:p14="http://schemas.microsoft.com/office/powerpoint/2010/main" val="20302958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3600" dirty="0" smtClean="0">
                <a:solidFill>
                  <a:srgbClr val="000000"/>
                </a:solidFill>
                <a:effectLst/>
                <a:latin typeface="+mj-lt"/>
                <a:ea typeface="ヒラギノ角ゴ Pro W3" pitchFamily="80" charset="-128"/>
                <a:cs typeface="ヒラギノ角ゴ Pro W3" pitchFamily="80" charset="-128"/>
              </a:rPr>
              <a:t>JavaScript Organization</a:t>
            </a:r>
            <a:endParaRPr lang="en-US" dirty="0" smtClean="0">
              <a:effectLst/>
            </a:endParaRPr>
          </a:p>
        </p:txBody>
      </p:sp>
      <p:sp>
        <p:nvSpPr>
          <p:cNvPr id="3" name="Content Placeholder 2"/>
          <p:cNvSpPr>
            <a:spLocks noGrp="1"/>
          </p:cNvSpPr>
          <p:nvPr>
            <p:ph sz="quarter" idx="10"/>
          </p:nvPr>
        </p:nvSpPr>
        <p:spPr>
          <a:xfrm>
            <a:off x="533400" y="1504950"/>
            <a:ext cx="8077200" cy="3429000"/>
          </a:xfrm>
        </p:spPr>
        <p:txBody>
          <a:bodyPr>
            <a:normAutofit fontScale="47500" lnSpcReduction="20000"/>
          </a:bodyPr>
          <a:lstStyle/>
          <a:p>
            <a:pPr lvl="0"/>
            <a:r>
              <a:rPr lang="en-US" dirty="0" smtClean="0"/>
              <a:t>Google Closure Library dependencies example</a:t>
            </a:r>
          </a:p>
          <a:p>
            <a:pPr marL="457200" lvl="1" indent="0">
              <a:buNone/>
            </a:pPr>
            <a:r>
              <a:rPr lang="en-US" b="1" u="sng" dirty="0" smtClean="0">
                <a:latin typeface="Consolas"/>
                <a:cs typeface="Consolas"/>
              </a:rPr>
              <a:t>Project.js</a:t>
            </a:r>
            <a:r>
              <a:rPr lang="en-US" u="sng" dirty="0" smtClean="0">
                <a:latin typeface="Consolas"/>
                <a:cs typeface="Consolas"/>
              </a:rPr>
              <a:t>:</a:t>
            </a:r>
          </a:p>
          <a:p>
            <a:pPr marL="457200" lvl="1" indent="0">
              <a:buNone/>
            </a:pPr>
            <a:r>
              <a:rPr lang="en-US" dirty="0" err="1" smtClean="0">
                <a:latin typeface="Consolas"/>
                <a:cs typeface="Consolas"/>
              </a:rPr>
              <a:t>goog.provide</a:t>
            </a:r>
            <a:r>
              <a:rPr lang="en-US" dirty="0" smtClean="0">
                <a:latin typeface="Consolas"/>
                <a:cs typeface="Consolas"/>
              </a:rPr>
              <a:t>(‘</a:t>
            </a:r>
            <a:r>
              <a:rPr lang="en-US" dirty="0" err="1" smtClean="0">
                <a:latin typeface="Consolas"/>
                <a:cs typeface="Consolas"/>
              </a:rPr>
              <a:t>muile.editor.project</a:t>
            </a:r>
            <a:r>
              <a:rPr lang="en-US" dirty="0">
                <a:latin typeface="Consolas"/>
                <a:cs typeface="Consolas"/>
              </a:rPr>
              <a:t>');</a:t>
            </a:r>
          </a:p>
          <a:p>
            <a:pPr marL="457200" lvl="1" indent="0">
              <a:buNone/>
            </a:pPr>
            <a:endParaRPr lang="en-US" dirty="0">
              <a:latin typeface="Consolas"/>
              <a:cs typeface="Consolas"/>
            </a:endParaRPr>
          </a:p>
          <a:p>
            <a:pPr marL="457200" lvl="1" indent="0">
              <a:buNone/>
            </a:pPr>
            <a:r>
              <a:rPr lang="en-US" dirty="0" err="1">
                <a:latin typeface="Consolas"/>
                <a:cs typeface="Consolas"/>
              </a:rPr>
              <a:t>goog.require</a:t>
            </a:r>
            <a:r>
              <a:rPr lang="en-US" dirty="0">
                <a:latin typeface="Consolas"/>
                <a:cs typeface="Consolas"/>
              </a:rPr>
              <a:t>('</a:t>
            </a:r>
            <a:r>
              <a:rPr lang="en-US" dirty="0" err="1">
                <a:latin typeface="Consolas"/>
                <a:cs typeface="Consolas"/>
              </a:rPr>
              <a:t>muile.project</a:t>
            </a:r>
            <a:r>
              <a:rPr lang="en-US" dirty="0">
                <a:latin typeface="Consolas"/>
                <a:cs typeface="Consolas"/>
              </a:rPr>
              <a:t>'); // pull in the general </a:t>
            </a:r>
            <a:r>
              <a:rPr lang="en-US" dirty="0" err="1" smtClean="0">
                <a:latin typeface="Consolas"/>
                <a:cs typeface="Consolas"/>
              </a:rPr>
              <a:t>muile</a:t>
            </a:r>
            <a:r>
              <a:rPr lang="en-US" dirty="0" smtClean="0">
                <a:latin typeface="Consolas"/>
                <a:cs typeface="Consolas"/>
              </a:rPr>
              <a:t> library</a:t>
            </a:r>
            <a:endParaRPr lang="en-US" dirty="0">
              <a:latin typeface="Consolas"/>
              <a:cs typeface="Consolas"/>
            </a:endParaRPr>
          </a:p>
          <a:p>
            <a:pPr marL="457200" lvl="1" indent="0">
              <a:buNone/>
            </a:pPr>
            <a:endParaRPr lang="en-US" dirty="0">
              <a:latin typeface="Consolas"/>
              <a:cs typeface="Consolas"/>
            </a:endParaRPr>
          </a:p>
          <a:p>
            <a:pPr marL="457200" lvl="1" indent="0">
              <a:buNone/>
            </a:pPr>
            <a:r>
              <a:rPr lang="en-US" dirty="0" err="1">
                <a:latin typeface="Consolas"/>
                <a:cs typeface="Consolas"/>
              </a:rPr>
              <a:t>goog.require</a:t>
            </a:r>
            <a:r>
              <a:rPr lang="en-US" dirty="0">
                <a:latin typeface="Consolas"/>
                <a:cs typeface="Consolas"/>
              </a:rPr>
              <a:t>('</a:t>
            </a:r>
            <a:r>
              <a:rPr lang="en-US" dirty="0" err="1">
                <a:latin typeface="Consolas"/>
                <a:cs typeface="Consolas"/>
              </a:rPr>
              <a:t>muile.editor.ControlInspector</a:t>
            </a:r>
            <a:r>
              <a:rPr lang="en-US" dirty="0">
                <a:latin typeface="Consolas"/>
                <a:cs typeface="Consolas"/>
              </a:rPr>
              <a:t>');</a:t>
            </a:r>
          </a:p>
          <a:p>
            <a:pPr marL="457200" lvl="1" indent="0">
              <a:buNone/>
            </a:pPr>
            <a:r>
              <a:rPr lang="en-US" dirty="0" err="1">
                <a:latin typeface="Consolas"/>
                <a:cs typeface="Consolas"/>
              </a:rPr>
              <a:t>goog.require</a:t>
            </a:r>
            <a:r>
              <a:rPr lang="en-US" dirty="0">
                <a:latin typeface="Consolas"/>
                <a:cs typeface="Consolas"/>
              </a:rPr>
              <a:t>('</a:t>
            </a:r>
            <a:r>
              <a:rPr lang="en-US" dirty="0" err="1">
                <a:latin typeface="Consolas"/>
                <a:cs typeface="Consolas"/>
              </a:rPr>
              <a:t>muile.editor.UIAnimationEditor</a:t>
            </a:r>
            <a:r>
              <a:rPr lang="en-US" dirty="0">
                <a:latin typeface="Consolas"/>
                <a:cs typeface="Consolas"/>
              </a:rPr>
              <a:t>');</a:t>
            </a:r>
          </a:p>
          <a:p>
            <a:pPr marL="457200" lvl="1" indent="0">
              <a:buNone/>
            </a:pPr>
            <a:r>
              <a:rPr lang="en-US" dirty="0" err="1">
                <a:latin typeface="Consolas"/>
                <a:cs typeface="Consolas"/>
              </a:rPr>
              <a:t>goog.require</a:t>
            </a:r>
            <a:r>
              <a:rPr lang="en-US" dirty="0">
                <a:latin typeface="Consolas"/>
                <a:cs typeface="Consolas"/>
              </a:rPr>
              <a:t>('</a:t>
            </a:r>
            <a:r>
              <a:rPr lang="en-US" dirty="0" err="1">
                <a:latin typeface="Consolas"/>
                <a:cs typeface="Consolas"/>
              </a:rPr>
              <a:t>muile.editor.UIEditor</a:t>
            </a:r>
            <a:r>
              <a:rPr lang="en-US" dirty="0">
                <a:latin typeface="Consolas"/>
                <a:cs typeface="Consolas"/>
              </a:rPr>
              <a:t>');</a:t>
            </a:r>
          </a:p>
          <a:p>
            <a:pPr marL="457200" lvl="1" indent="0">
              <a:buNone/>
            </a:pPr>
            <a:r>
              <a:rPr lang="en-US" dirty="0" err="1">
                <a:latin typeface="Consolas"/>
                <a:cs typeface="Consolas"/>
              </a:rPr>
              <a:t>goog.require</a:t>
            </a:r>
            <a:r>
              <a:rPr lang="en-US" dirty="0">
                <a:latin typeface="Consolas"/>
                <a:cs typeface="Consolas"/>
              </a:rPr>
              <a:t>('</a:t>
            </a:r>
            <a:r>
              <a:rPr lang="en-US" dirty="0" err="1">
                <a:latin typeface="Consolas"/>
                <a:cs typeface="Consolas"/>
              </a:rPr>
              <a:t>muile.editor.UIEditorDropDown</a:t>
            </a:r>
            <a:r>
              <a:rPr lang="en-US" dirty="0">
                <a:latin typeface="Consolas"/>
                <a:cs typeface="Consolas"/>
              </a:rPr>
              <a:t>');</a:t>
            </a:r>
          </a:p>
          <a:p>
            <a:pPr marL="457200" lvl="1" indent="0">
              <a:buNone/>
            </a:pPr>
            <a:r>
              <a:rPr lang="en-US" dirty="0" err="1">
                <a:latin typeface="Consolas"/>
                <a:cs typeface="Consolas"/>
              </a:rPr>
              <a:t>goog.require</a:t>
            </a:r>
            <a:r>
              <a:rPr lang="en-US" dirty="0">
                <a:latin typeface="Consolas"/>
                <a:cs typeface="Consolas"/>
              </a:rPr>
              <a:t>('</a:t>
            </a:r>
            <a:r>
              <a:rPr lang="en-US" dirty="0" err="1">
                <a:latin typeface="Consolas"/>
                <a:cs typeface="Consolas"/>
              </a:rPr>
              <a:t>muile.editor.UIEditorProperties</a:t>
            </a:r>
            <a:r>
              <a:rPr lang="en-US" dirty="0">
                <a:latin typeface="Consolas"/>
                <a:cs typeface="Consolas"/>
              </a:rPr>
              <a:t>');</a:t>
            </a:r>
          </a:p>
          <a:p>
            <a:pPr marL="457200" lvl="1" indent="0">
              <a:buNone/>
            </a:pPr>
            <a:r>
              <a:rPr lang="en-US" dirty="0" smtClean="0">
                <a:latin typeface="Consolas"/>
                <a:cs typeface="Consolas"/>
              </a:rPr>
              <a:t>...</a:t>
            </a:r>
          </a:p>
          <a:p>
            <a:pPr marL="457200" lvl="1" indent="0">
              <a:buNone/>
            </a:pPr>
            <a:endParaRPr lang="en-US" baseline="0" dirty="0">
              <a:latin typeface="Consolas"/>
              <a:cs typeface="Consolas"/>
            </a:endParaRPr>
          </a:p>
          <a:p>
            <a:pPr marL="457200" lvl="1" indent="0">
              <a:buNone/>
            </a:pPr>
            <a:r>
              <a:rPr lang="en-US" b="1" u="sng" dirty="0" smtClean="0">
                <a:latin typeface="Consolas"/>
                <a:cs typeface="Consolas"/>
              </a:rPr>
              <a:t>EditorControlInspector.js</a:t>
            </a:r>
            <a:r>
              <a:rPr lang="en-US" u="sng" dirty="0" smtClean="0">
                <a:latin typeface="Consolas"/>
                <a:cs typeface="Consolas"/>
              </a:rPr>
              <a:t>:</a:t>
            </a:r>
          </a:p>
          <a:p>
            <a:pPr marL="457200" lvl="1" indent="0">
              <a:buNone/>
            </a:pPr>
            <a:r>
              <a:rPr lang="en-US" baseline="0" dirty="0" err="1" smtClean="0">
                <a:latin typeface="Consolas"/>
                <a:cs typeface="Consolas"/>
              </a:rPr>
              <a:t>goog.provide</a:t>
            </a:r>
            <a:r>
              <a:rPr lang="en-US" baseline="0" dirty="0" smtClean="0">
                <a:latin typeface="Consolas"/>
                <a:cs typeface="Consolas"/>
              </a:rPr>
              <a:t>(‘</a:t>
            </a:r>
            <a:r>
              <a:rPr lang="en-US" baseline="0" dirty="0" err="1" smtClean="0">
                <a:latin typeface="Consolas"/>
                <a:cs typeface="Consolas"/>
              </a:rPr>
              <a:t>muile</a:t>
            </a:r>
            <a:r>
              <a:rPr lang="en-US" dirty="0" err="1" smtClean="0">
                <a:latin typeface="Consolas"/>
                <a:cs typeface="Consolas"/>
              </a:rPr>
              <a:t>.editor.ControlInspector</a:t>
            </a:r>
            <a:r>
              <a:rPr lang="en-US" dirty="0" smtClean="0">
                <a:latin typeface="Consolas"/>
                <a:cs typeface="Consolas"/>
              </a:rPr>
              <a:t>’);</a:t>
            </a:r>
          </a:p>
          <a:p>
            <a:pPr marL="457200" lvl="1" indent="0">
              <a:buNone/>
            </a:pPr>
            <a:r>
              <a:rPr lang="en-US" dirty="0" smtClean="0">
                <a:latin typeface="Consolas"/>
                <a:cs typeface="Consolas"/>
              </a:rPr>
              <a:t>...</a:t>
            </a:r>
          </a:p>
          <a:p>
            <a:pPr marL="457200" lvl="1" indent="0">
              <a:buNone/>
            </a:pPr>
            <a:endParaRPr lang="en-US" baseline="0" dirty="0">
              <a:latin typeface="Consolas"/>
              <a:cs typeface="Consolas"/>
            </a:endParaRPr>
          </a:p>
          <a:p>
            <a:pPr marL="457200" lvl="1" indent="0">
              <a:buNone/>
            </a:pPr>
            <a:r>
              <a:rPr lang="en-US" b="1" u="sng" dirty="0" smtClean="0">
                <a:latin typeface="Consolas"/>
                <a:cs typeface="Consolas"/>
              </a:rPr>
              <a:t>Editor.html:</a:t>
            </a:r>
          </a:p>
          <a:p>
            <a:pPr marL="457200" lvl="1" indent="0">
              <a:buNone/>
            </a:pPr>
            <a:r>
              <a:rPr lang="en-US" dirty="0" smtClean="0">
                <a:latin typeface="Consolas"/>
                <a:cs typeface="Consolas"/>
              </a:rPr>
              <a:t>&lt;script </a:t>
            </a:r>
            <a:r>
              <a:rPr lang="en-US" dirty="0" err="1" smtClean="0">
                <a:latin typeface="Consolas"/>
                <a:cs typeface="Consolas"/>
              </a:rPr>
              <a:t>src</a:t>
            </a:r>
            <a:r>
              <a:rPr lang="en-US" dirty="0" smtClean="0">
                <a:latin typeface="Consolas"/>
                <a:cs typeface="Consolas"/>
              </a:rPr>
              <a:t>=“Project.js”&gt;&lt;/script&gt; &lt;!– </a:t>
            </a:r>
            <a:r>
              <a:rPr lang="en-US" i="1" dirty="0" smtClean="0">
                <a:latin typeface="Consolas"/>
                <a:cs typeface="Consolas"/>
              </a:rPr>
              <a:t>this automatically pulls in the other files </a:t>
            </a:r>
            <a:r>
              <a:rPr lang="en-US" dirty="0" smtClean="0">
                <a:latin typeface="Consolas"/>
                <a:cs typeface="Consolas"/>
              </a:rPr>
              <a:t>--&gt;</a:t>
            </a:r>
            <a:endParaRPr lang="en-US" baseline="0" dirty="0" smtClean="0">
              <a:latin typeface="Consolas"/>
              <a:cs typeface="Consolas"/>
            </a:endParaRPr>
          </a:p>
        </p:txBody>
      </p:sp>
    </p:spTree>
    <p:extLst>
      <p:ext uri="{BB962C8B-B14F-4D97-AF65-F5344CB8AC3E}">
        <p14:creationId xmlns:p14="http://schemas.microsoft.com/office/powerpoint/2010/main" val="71502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7" end="1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JavaScript Organization</a:t>
            </a:r>
            <a:endParaRPr lang="en-US" dirty="0"/>
          </a:p>
        </p:txBody>
      </p:sp>
      <p:sp>
        <p:nvSpPr>
          <p:cNvPr id="3" name="Content Placeholder 2"/>
          <p:cNvSpPr>
            <a:spLocks noGrp="1"/>
          </p:cNvSpPr>
          <p:nvPr>
            <p:ph sz="quarter" idx="10"/>
          </p:nvPr>
        </p:nvSpPr>
        <p:spPr>
          <a:xfrm>
            <a:off x="533400" y="1504950"/>
            <a:ext cx="8077200" cy="3429000"/>
          </a:xfrm>
        </p:spPr>
        <p:txBody>
          <a:bodyPr>
            <a:normAutofit fontScale="85000" lnSpcReduction="20000"/>
          </a:bodyPr>
          <a:lstStyle/>
          <a:p>
            <a:pPr lvl="0"/>
            <a:r>
              <a:rPr lang="en-US" dirty="0" smtClean="0"/>
              <a:t>Google</a:t>
            </a:r>
            <a:r>
              <a:rPr lang="en-US" baseline="0" dirty="0" smtClean="0"/>
              <a:t> Closure Compiler</a:t>
            </a:r>
          </a:p>
          <a:p>
            <a:pPr lvl="1"/>
            <a:r>
              <a:rPr lang="en-US" dirty="0" smtClean="0"/>
              <a:t>Designed </a:t>
            </a:r>
            <a:r>
              <a:rPr lang="en-US" baseline="0" dirty="0" smtClean="0"/>
              <a:t>to go with Closure library</a:t>
            </a:r>
          </a:p>
          <a:p>
            <a:pPr lvl="1"/>
            <a:r>
              <a:rPr lang="en-US" baseline="0" dirty="0" smtClean="0"/>
              <a:t>Allows you to “compile” all JS files into one after analyzing dependencies.</a:t>
            </a:r>
          </a:p>
          <a:p>
            <a:pPr lvl="2"/>
            <a:r>
              <a:rPr lang="en-US" dirty="0" smtClean="0"/>
              <a:t>Because of the way it works compiled and </a:t>
            </a:r>
            <a:r>
              <a:rPr lang="en-US" dirty="0" err="1" smtClean="0"/>
              <a:t>uncompiled</a:t>
            </a:r>
            <a:r>
              <a:rPr lang="en-US" dirty="0" smtClean="0"/>
              <a:t> code may work differently if dependencies weren’t correctly specified!</a:t>
            </a:r>
          </a:p>
          <a:p>
            <a:pPr lvl="1"/>
            <a:r>
              <a:rPr lang="en-US" baseline="0" dirty="0" smtClean="0"/>
              <a:t>Generates source maps to allow</a:t>
            </a:r>
            <a:r>
              <a:rPr lang="en-US" dirty="0" smtClean="0"/>
              <a:t> debugging compiled files in debugger (similar to .</a:t>
            </a:r>
            <a:r>
              <a:rPr lang="en-US" dirty="0" err="1" smtClean="0"/>
              <a:t>pdb</a:t>
            </a:r>
            <a:r>
              <a:rPr lang="en-US" dirty="0" smtClean="0"/>
              <a:t> files)</a:t>
            </a:r>
            <a:endParaRPr lang="en-US" baseline="0" dirty="0" smtClean="0"/>
          </a:p>
          <a:p>
            <a:pPr lvl="1"/>
            <a:r>
              <a:rPr lang="en-US" baseline="0" dirty="0" smtClean="0"/>
              <a:t>2 optimization modes: simple and advanced. Advanced</a:t>
            </a:r>
            <a:r>
              <a:rPr lang="en-US" dirty="0" smtClean="0"/>
              <a:t> mode requires much more aggressive changes to code but could lead to big gains</a:t>
            </a:r>
            <a:endParaRPr lang="en-US" baseline="0" dirty="0" smtClean="0"/>
          </a:p>
        </p:txBody>
      </p:sp>
    </p:spTree>
    <p:extLst>
      <p:ext uri="{BB962C8B-B14F-4D97-AF65-F5344CB8AC3E}">
        <p14:creationId xmlns:p14="http://schemas.microsoft.com/office/powerpoint/2010/main" val="7694106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3600" dirty="0" smtClean="0">
                <a:solidFill>
                  <a:srgbClr val="000000"/>
                </a:solidFill>
                <a:effectLst/>
                <a:latin typeface="+mj-lt"/>
                <a:ea typeface="ヒラギノ角ゴ Pro W3" pitchFamily="80" charset="-128"/>
                <a:cs typeface="ヒラギノ角ゴ Pro W3" pitchFamily="80" charset="-128"/>
              </a:rPr>
              <a:t>JavaScript Organization</a:t>
            </a:r>
            <a:endParaRPr lang="en-US" dirty="0" smtClean="0">
              <a:effectLst/>
            </a:endParaRPr>
          </a:p>
        </p:txBody>
      </p:sp>
      <p:sp>
        <p:nvSpPr>
          <p:cNvPr id="3" name="Content Placeholder 2"/>
          <p:cNvSpPr>
            <a:spLocks noGrp="1"/>
          </p:cNvSpPr>
          <p:nvPr>
            <p:ph sz="quarter" idx="10"/>
          </p:nvPr>
        </p:nvSpPr>
        <p:spPr/>
        <p:txBody>
          <a:bodyPr>
            <a:normAutofit fontScale="62500" lnSpcReduction="20000"/>
          </a:bodyPr>
          <a:lstStyle/>
          <a:p>
            <a:pPr lvl="0"/>
            <a:r>
              <a:rPr lang="en-US" dirty="0" smtClean="0"/>
              <a:t>Google Closure Compiler (continued)</a:t>
            </a:r>
          </a:p>
          <a:p>
            <a:pPr lvl="1"/>
            <a:r>
              <a:rPr lang="en-US" dirty="0" smtClean="0"/>
              <a:t>Examples of advanced mode compilation:</a:t>
            </a:r>
          </a:p>
          <a:p>
            <a:pPr lvl="2">
              <a:buNone/>
            </a:pPr>
            <a:r>
              <a:rPr lang="en-US" dirty="0" err="1">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DEBUG = false;</a:t>
            </a:r>
          </a:p>
          <a:p>
            <a:pPr lvl="2">
              <a:buNone/>
            </a:pPr>
            <a:r>
              <a:rPr lang="en-US" dirty="0" err="1">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counter = 1;</a:t>
            </a:r>
          </a:p>
          <a:p>
            <a:pPr lvl="2">
              <a:buNone/>
            </a:pPr>
            <a:r>
              <a:rPr lang="en-US" dirty="0">
                <a:latin typeface="Consolas" panose="020B0609020204030204" pitchFamily="49" charset="0"/>
                <a:cs typeface="Consolas" panose="020B0609020204030204" pitchFamily="49" charset="0"/>
              </a:rPr>
              <a:t>if (DEBUG) {</a:t>
            </a:r>
          </a:p>
          <a:p>
            <a:pPr lvl="2">
              <a:buNone/>
            </a:pPr>
            <a:r>
              <a:rPr lang="en-US" dirty="0">
                <a:latin typeface="Consolas" panose="020B0609020204030204" pitchFamily="49" charset="0"/>
                <a:cs typeface="Consolas" panose="020B0609020204030204" pitchFamily="49" charset="0"/>
              </a:rPr>
              <a:t>  console.log('Super secret output:' + counter++);</a:t>
            </a:r>
          </a:p>
          <a:p>
            <a:pPr lvl="2">
              <a:buNone/>
            </a:pPr>
            <a:r>
              <a:rPr lang="en-US" dirty="0">
                <a:latin typeface="Consolas" panose="020B0609020204030204" pitchFamily="49" charset="0"/>
                <a:cs typeface="Consolas" panose="020B0609020204030204" pitchFamily="49" charset="0"/>
              </a:rPr>
              <a:t>}</a:t>
            </a:r>
          </a:p>
          <a:p>
            <a:pPr lvl="2">
              <a:buNone/>
            </a:pPr>
            <a:r>
              <a:rPr lang="en-US" dirty="0">
                <a:latin typeface="Consolas" panose="020B0609020204030204" pitchFamily="49" charset="0"/>
                <a:cs typeface="Consolas" panose="020B0609020204030204" pitchFamily="49" charset="0"/>
              </a:rPr>
              <a:t>console.log('Generic boring output:' + counter</a:t>
            </a:r>
            <a:r>
              <a:rPr lang="en-US" dirty="0" smtClean="0">
                <a:latin typeface="Consolas" panose="020B0609020204030204" pitchFamily="49" charset="0"/>
                <a:cs typeface="Consolas" panose="020B0609020204030204" pitchFamily="49" charset="0"/>
              </a:rPr>
              <a:t>);</a:t>
            </a:r>
          </a:p>
          <a:p>
            <a:pPr lvl="2">
              <a:buNone/>
            </a:pPr>
            <a:endParaRPr lang="en-US" dirty="0" smtClean="0"/>
          </a:p>
          <a:p>
            <a:pPr lvl="1"/>
            <a:r>
              <a:rPr lang="en-US" i="1" dirty="0" smtClean="0"/>
              <a:t>Compiled to:</a:t>
            </a:r>
          </a:p>
          <a:p>
            <a:pPr lvl="2">
              <a:buNone/>
            </a:pPr>
            <a:endParaRPr lang="en-US" i="1" dirty="0" smtClean="0"/>
          </a:p>
          <a:p>
            <a:pPr lvl="2">
              <a:buNone/>
            </a:pPr>
            <a:r>
              <a:rPr lang="en-US" dirty="0">
                <a:latin typeface="Consolas" panose="020B0609020204030204" pitchFamily="49" charset="0"/>
                <a:cs typeface="Consolas" panose="020B0609020204030204" pitchFamily="49" charset="0"/>
              </a:rPr>
              <a:t>console.log("Generic boring output:1")</a:t>
            </a:r>
            <a:r>
              <a:rPr lang="en-US" dirty="0"/>
              <a:t>;</a:t>
            </a:r>
            <a:endParaRPr lang="en-US" dirty="0" smtClean="0"/>
          </a:p>
        </p:txBody>
      </p:sp>
    </p:spTree>
    <p:extLst>
      <p:ext uri="{BB962C8B-B14F-4D97-AF65-F5344CB8AC3E}">
        <p14:creationId xmlns:p14="http://schemas.microsoft.com/office/powerpoint/2010/main" val="223175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Maxis’ journey in UI tech</a:t>
            </a:r>
            <a:endParaRPr lang="en-US" dirty="0"/>
          </a:p>
        </p:txBody>
      </p:sp>
      <p:sp>
        <p:nvSpPr>
          <p:cNvPr id="3" name="Content Placeholder 2"/>
          <p:cNvSpPr>
            <a:spLocks noGrp="1"/>
          </p:cNvSpPr>
          <p:nvPr>
            <p:ph sz="quarter" idx="10"/>
          </p:nvPr>
        </p:nvSpPr>
        <p:spPr>
          <a:xfrm>
            <a:off x="533400" y="1504950"/>
            <a:ext cx="3505200" cy="3429000"/>
          </a:xfrm>
        </p:spPr>
        <p:txBody>
          <a:bodyPr>
            <a:normAutofit/>
          </a:bodyPr>
          <a:lstStyle/>
          <a:p>
            <a:pPr lvl="0"/>
            <a:r>
              <a:rPr lang="en-US" dirty="0" err="1" smtClean="0"/>
              <a:t>UTFWin</a:t>
            </a:r>
            <a:endParaRPr lang="en-US" dirty="0" smtClean="0"/>
          </a:p>
          <a:p>
            <a:pPr lvl="1"/>
            <a:r>
              <a:rPr lang="en-US" dirty="0" smtClean="0"/>
              <a:t>Custom</a:t>
            </a:r>
            <a:r>
              <a:rPr lang="en-US" baseline="0" dirty="0" smtClean="0"/>
              <a:t> built solution, didn’t fit all our needs, hard to animate, hook up.</a:t>
            </a:r>
            <a:endParaRPr lang="en-US" dirty="0" smtClean="0"/>
          </a:p>
        </p:txBody>
      </p:sp>
      <p:pic>
        <p:nvPicPr>
          <p:cNvPr id="4" name="Picture 3" descr="utfwinEditor.PNG" title="Maixs' UTFWin Edit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474" y="1504950"/>
            <a:ext cx="4768526" cy="3200400"/>
          </a:xfrm>
          <a:prstGeom prst="rect">
            <a:avLst/>
          </a:prstGeom>
        </p:spPr>
      </p:pic>
    </p:spTree>
    <p:extLst>
      <p:ext uri="{BB962C8B-B14F-4D97-AF65-F5344CB8AC3E}">
        <p14:creationId xmlns:p14="http://schemas.microsoft.com/office/powerpoint/2010/main" val="19364283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JavaScript Organization</a:t>
            </a:r>
            <a:endParaRPr lang="en-US" dirty="0"/>
          </a:p>
        </p:txBody>
      </p:sp>
      <p:sp>
        <p:nvSpPr>
          <p:cNvPr id="3" name="Content Placeholder 2"/>
          <p:cNvSpPr>
            <a:spLocks noGrp="1"/>
          </p:cNvSpPr>
          <p:nvPr>
            <p:ph sz="quarter" idx="10"/>
          </p:nvPr>
        </p:nvSpPr>
        <p:spPr>
          <a:xfrm>
            <a:off x="533400" y="1504950"/>
            <a:ext cx="8077200" cy="3505200"/>
          </a:xfrm>
        </p:spPr>
        <p:txBody>
          <a:bodyPr/>
          <a:lstStyle/>
          <a:p>
            <a:r>
              <a:rPr lang="en-US" dirty="0" smtClean="0"/>
              <a:t>Communicating with the game</a:t>
            </a:r>
          </a:p>
          <a:p>
            <a:pPr lvl="1"/>
            <a:r>
              <a:rPr lang="en-US" dirty="0" smtClean="0"/>
              <a:t>Use C++ bindings</a:t>
            </a:r>
          </a:p>
          <a:p>
            <a:pPr lvl="1"/>
            <a:r>
              <a:rPr lang="en-US" dirty="0" smtClean="0"/>
              <a:t>You could try to be cute and use REST APIs</a:t>
            </a:r>
          </a:p>
          <a:p>
            <a:pPr lvl="2"/>
            <a:r>
              <a:rPr lang="en-US" dirty="0" smtClean="0">
                <a:latin typeface="Consolas"/>
                <a:cs typeface="Consolas"/>
              </a:rPr>
              <a:t>game://</a:t>
            </a:r>
            <a:r>
              <a:rPr lang="en-US" dirty="0" err="1" smtClean="0">
                <a:latin typeface="Consolas"/>
                <a:cs typeface="Consolas"/>
              </a:rPr>
              <a:t>localhost</a:t>
            </a:r>
            <a:r>
              <a:rPr lang="en-US" dirty="0" smtClean="0">
                <a:latin typeface="Consolas"/>
                <a:cs typeface="Consolas"/>
              </a:rPr>
              <a:t>/Game/Commands/</a:t>
            </a:r>
            <a:r>
              <a:rPr lang="en-US" dirty="0" err="1" smtClean="0">
                <a:latin typeface="Consolas"/>
                <a:cs typeface="Consolas"/>
              </a:rPr>
              <a:t>Sim</a:t>
            </a:r>
            <a:r>
              <a:rPr lang="en-US" dirty="0" smtClean="0">
                <a:latin typeface="Consolas"/>
                <a:cs typeface="Consolas"/>
              </a:rPr>
              <a:t>/</a:t>
            </a:r>
            <a:r>
              <a:rPr lang="en-US" dirty="0" err="1" smtClean="0">
                <a:latin typeface="Consolas"/>
                <a:cs typeface="Consolas"/>
              </a:rPr>
              <a:t>AddPopulation</a:t>
            </a:r>
            <a:r>
              <a:rPr lang="en-US" dirty="0" smtClean="0">
                <a:latin typeface="Consolas"/>
                <a:cs typeface="Consolas"/>
              </a:rPr>
              <a:t>/1</a:t>
            </a:r>
          </a:p>
          <a:p>
            <a:pPr lvl="1"/>
            <a:r>
              <a:rPr lang="en-US" dirty="0" smtClean="0"/>
              <a:t>You are kind of adding unnecessary cost for string parsing etc. Just call the C++ function.</a:t>
            </a:r>
          </a:p>
          <a:p>
            <a:pPr lvl="2"/>
            <a:r>
              <a:rPr lang="en-US" dirty="0" err="1" smtClean="0">
                <a:latin typeface="Consolas" panose="020B0609020204030204" pitchFamily="49" charset="0"/>
                <a:cs typeface="Consolas" panose="020B0609020204030204" pitchFamily="49" charset="0"/>
              </a:rPr>
              <a:t>Game.AddPopulation</a:t>
            </a:r>
            <a:r>
              <a:rPr lang="en-US" dirty="0" smtClean="0">
                <a:latin typeface="Consolas" panose="020B0609020204030204" pitchFamily="49" charset="0"/>
                <a:cs typeface="Consolas" panose="020B0609020204030204" pitchFamily="49" charset="0"/>
              </a:rPr>
              <a:t>(1)</a:t>
            </a:r>
            <a:endParaRPr lang="en-US" dirty="0" smtClean="0"/>
          </a:p>
        </p:txBody>
      </p:sp>
    </p:spTree>
    <p:extLst>
      <p:ext uri="{BB962C8B-B14F-4D97-AF65-F5344CB8AC3E}">
        <p14:creationId xmlns:p14="http://schemas.microsoft.com/office/powerpoint/2010/main" val="34970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a:t>
            </a:r>
            <a:endParaRPr lang="en-US" dirty="0"/>
          </a:p>
        </p:txBody>
      </p:sp>
      <p:sp>
        <p:nvSpPr>
          <p:cNvPr id="3" name="Content Placeholder 2"/>
          <p:cNvSpPr>
            <a:spLocks noGrp="1"/>
          </p:cNvSpPr>
          <p:nvPr>
            <p:ph sz="quarter" idx="10"/>
          </p:nvPr>
        </p:nvSpPr>
        <p:spPr>
          <a:xfrm>
            <a:off x="533400" y="1504950"/>
            <a:ext cx="8077200" cy="3429000"/>
          </a:xfrm>
        </p:spPr>
        <p:txBody>
          <a:bodyPr>
            <a:normAutofit fontScale="92500" lnSpcReduction="20000"/>
          </a:bodyPr>
          <a:lstStyle/>
          <a:p>
            <a:pPr lvl="0"/>
            <a:r>
              <a:rPr lang="en-US" dirty="0" smtClean="0"/>
              <a:t>Rendering</a:t>
            </a:r>
          </a:p>
          <a:p>
            <a:pPr lvl="1"/>
            <a:r>
              <a:rPr lang="en-US" dirty="0" smtClean="0"/>
              <a:t>We used software rendering for SimCity as we </a:t>
            </a:r>
            <a:r>
              <a:rPr lang="en-US" dirty="0" err="1" smtClean="0"/>
              <a:t>didn</a:t>
            </a:r>
            <a:r>
              <a:rPr lang="fr-FR" dirty="0" smtClean="0"/>
              <a:t>’</a:t>
            </a:r>
            <a:r>
              <a:rPr lang="en-US" dirty="0" smtClean="0"/>
              <a:t>t have good hardware compositing support yet.</a:t>
            </a:r>
          </a:p>
          <a:p>
            <a:pPr lvl="1"/>
            <a:r>
              <a:rPr lang="en-US" dirty="0" smtClean="0"/>
              <a:t>Performance was mostly fine but animating stacked opacity killed performance. Easily created 10ms hitches without knowing why.</a:t>
            </a:r>
          </a:p>
          <a:p>
            <a:pPr lvl="1"/>
            <a:r>
              <a:rPr lang="en-US" dirty="0" smtClean="0"/>
              <a:t>Switch to a hardware compositing model now used by some browsers.</a:t>
            </a:r>
          </a:p>
          <a:p>
            <a:pPr lvl="2"/>
            <a:r>
              <a:rPr lang="en-US" dirty="0">
                <a:hlinkClick r:id="rId3"/>
              </a:rPr>
              <a:t>http://</a:t>
            </a:r>
            <a:r>
              <a:rPr lang="en-US" dirty="0" smtClean="0">
                <a:hlinkClick r:id="rId3"/>
              </a:rPr>
              <a:t>www.chromium.org/developers/design-documents/gpu-accelerated-compositing-in-chrome</a:t>
            </a:r>
            <a:endParaRPr lang="en-US" dirty="0" smtClean="0"/>
          </a:p>
        </p:txBody>
      </p:sp>
    </p:spTree>
    <p:extLst>
      <p:ext uri="{BB962C8B-B14F-4D97-AF65-F5344CB8AC3E}">
        <p14:creationId xmlns:p14="http://schemas.microsoft.com/office/powerpoint/2010/main" val="4708046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 Rendering</a:t>
            </a:r>
            <a:endParaRPr lang="en-US" dirty="0"/>
          </a:p>
        </p:txBody>
      </p:sp>
      <p:pic>
        <p:nvPicPr>
          <p:cNvPr id="4" name="Content Placeholder 3" descr="Final_FrontEnd.PNG" title="Front end UI with blinking Origin button"/>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t="-509"/>
          <a:stretch/>
        </p:blipFill>
        <p:spPr>
          <a:xfrm>
            <a:off x="6629400" y="2571750"/>
            <a:ext cx="2362200" cy="2012083"/>
          </a:xfrm>
        </p:spPr>
      </p:pic>
      <p:sp>
        <p:nvSpPr>
          <p:cNvPr id="5" name="Text Placeholder 4"/>
          <p:cNvSpPr>
            <a:spLocks noGrp="1"/>
          </p:cNvSpPr>
          <p:nvPr>
            <p:ph type="body" idx="4294967295"/>
          </p:nvPr>
        </p:nvSpPr>
        <p:spPr>
          <a:xfrm>
            <a:off x="457200" y="1200150"/>
            <a:ext cx="6248400" cy="3394075"/>
          </a:xfrm>
          <a:prstGeom prst="rect">
            <a:avLst/>
          </a:prstGeom>
        </p:spPr>
        <p:txBody>
          <a:bodyPr>
            <a:normAutofit lnSpcReduction="10000"/>
          </a:bodyPr>
          <a:lstStyle/>
          <a:p>
            <a:r>
              <a:rPr lang="en-US" dirty="0" smtClean="0"/>
              <a:t>Make sure can do dirty </a:t>
            </a:r>
            <a:r>
              <a:rPr lang="en-US" dirty="0" err="1" smtClean="0"/>
              <a:t>rect</a:t>
            </a:r>
            <a:r>
              <a:rPr lang="en-US" dirty="0" smtClean="0"/>
              <a:t> visualization.</a:t>
            </a:r>
          </a:p>
          <a:p>
            <a:r>
              <a:rPr lang="en-US" dirty="0" smtClean="0"/>
              <a:t>If you are using </a:t>
            </a:r>
            <a:r>
              <a:rPr lang="en-US" dirty="0" err="1" smtClean="0"/>
              <a:t>WebKit</a:t>
            </a:r>
            <a:r>
              <a:rPr lang="en-US" dirty="0" smtClean="0"/>
              <a:t> or Blink based browsers, use </a:t>
            </a:r>
            <a:r>
              <a:rPr lang="en-US" dirty="0" err="1" smtClean="0"/>
              <a:t>translateZ</a:t>
            </a:r>
            <a:r>
              <a:rPr lang="en-US" dirty="0" smtClean="0"/>
              <a:t>(0) to force elements into another layer if using hardware compositing. Only do this for animating elements.</a:t>
            </a:r>
            <a:endParaRPr lang="en-US" dirty="0"/>
          </a:p>
        </p:txBody>
      </p:sp>
      <p:sp>
        <p:nvSpPr>
          <p:cNvPr id="7" name="Down Arrow 6" title="callout arrow"/>
          <p:cNvSpPr/>
          <p:nvPr/>
        </p:nvSpPr>
        <p:spPr bwMode="auto">
          <a:xfrm>
            <a:off x="7940566" y="2038350"/>
            <a:ext cx="533400" cy="5334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Verdana" pitchFamily="45" charset="0"/>
            </a:endParaRPr>
          </a:p>
        </p:txBody>
      </p:sp>
    </p:spTree>
    <p:extLst>
      <p:ext uri="{BB962C8B-B14F-4D97-AF65-F5344CB8AC3E}">
        <p14:creationId xmlns:p14="http://schemas.microsoft.com/office/powerpoint/2010/main" val="17917484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title="Before pause"/>
          <p:cNvPicPr>
            <a:picLocks noGrp="1" noChangeAspect="1"/>
          </p:cNvPicPr>
          <p:nvPr>
            <p:ph sz="quarter" idx="10"/>
          </p:nvPr>
        </p:nvPicPr>
        <p:blipFill>
          <a:blip r:embed="rId2"/>
          <a:stretch>
            <a:fillRect/>
          </a:stretch>
        </p:blipFill>
        <p:spPr>
          <a:xfrm>
            <a:off x="-6418" y="0"/>
            <a:ext cx="9150417" cy="5147110"/>
          </a:xfrm>
          <a:prstGeom prst="rect">
            <a:avLst/>
          </a:prstGeom>
        </p:spPr>
      </p:pic>
    </p:spTree>
    <p:extLst>
      <p:ext uri="{BB962C8B-B14F-4D97-AF65-F5344CB8AC3E}">
        <p14:creationId xmlns:p14="http://schemas.microsoft.com/office/powerpoint/2010/main" val="2764263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title="After pause, with pulsating pause ring"/>
          <p:cNvPicPr>
            <a:picLocks noGrp="1" noChangeAspect="1"/>
          </p:cNvPicPr>
          <p:nvPr>
            <p:ph sz="quarter" idx="10"/>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06098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a:t>
            </a:r>
            <a:endParaRPr lang="en-US" dirty="0"/>
          </a:p>
        </p:txBody>
      </p:sp>
      <p:sp>
        <p:nvSpPr>
          <p:cNvPr id="3" name="Content Placeholder 2"/>
          <p:cNvSpPr>
            <a:spLocks noGrp="1"/>
          </p:cNvSpPr>
          <p:nvPr>
            <p:ph sz="quarter" idx="10"/>
          </p:nvPr>
        </p:nvSpPr>
        <p:spPr>
          <a:xfrm>
            <a:off x="533400" y="1504950"/>
            <a:ext cx="8077200" cy="3124200"/>
          </a:xfrm>
        </p:spPr>
        <p:txBody>
          <a:bodyPr>
            <a:normAutofit fontScale="92500"/>
          </a:bodyPr>
          <a:lstStyle/>
          <a:p>
            <a:r>
              <a:rPr lang="en-US" baseline="0" dirty="0" smtClean="0"/>
              <a:t>Memory use</a:t>
            </a:r>
          </a:p>
          <a:p>
            <a:pPr lvl="1"/>
            <a:r>
              <a:rPr lang="en-US" baseline="0" dirty="0" smtClean="0"/>
              <a:t>Watch your memory use! We found that it’s not easy to profile memory used by the UI system as we would get a global heap using up to 100mb of memory, with no finer details. Blink-based browsers seem to have better control over this.</a:t>
            </a:r>
          </a:p>
          <a:p>
            <a:pPr lvl="1"/>
            <a:r>
              <a:rPr lang="en-US" baseline="0" dirty="0" smtClean="0"/>
              <a:t>Try to use pools instead of dynamic allocation as much as possible</a:t>
            </a:r>
          </a:p>
        </p:txBody>
      </p:sp>
    </p:spTree>
    <p:extLst>
      <p:ext uri="{BB962C8B-B14F-4D97-AF65-F5344CB8AC3E}">
        <p14:creationId xmlns:p14="http://schemas.microsoft.com/office/powerpoint/2010/main" val="40379435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a:t>
            </a:r>
            <a:endParaRPr lang="en-US" dirty="0"/>
          </a:p>
        </p:txBody>
      </p:sp>
      <p:sp>
        <p:nvSpPr>
          <p:cNvPr id="3" name="Content Placeholder 2"/>
          <p:cNvSpPr>
            <a:spLocks noGrp="1"/>
          </p:cNvSpPr>
          <p:nvPr>
            <p:ph sz="quarter" idx="10"/>
          </p:nvPr>
        </p:nvSpPr>
        <p:spPr>
          <a:xfrm>
            <a:off x="533400" y="1352550"/>
            <a:ext cx="8077200" cy="3790950"/>
          </a:xfrm>
        </p:spPr>
        <p:txBody>
          <a:bodyPr>
            <a:normAutofit fontScale="77500" lnSpcReduction="20000"/>
          </a:bodyPr>
          <a:lstStyle/>
          <a:p>
            <a:r>
              <a:rPr lang="en-US" dirty="0" smtClean="0"/>
              <a:t>C++</a:t>
            </a:r>
            <a:r>
              <a:rPr lang="en-US" baseline="0" dirty="0" smtClean="0"/>
              <a:t> / JS bindings</a:t>
            </a:r>
          </a:p>
          <a:p>
            <a:pPr lvl="1"/>
            <a:r>
              <a:rPr lang="en-US" dirty="0" smtClean="0"/>
              <a:t>Try to reduce</a:t>
            </a:r>
            <a:r>
              <a:rPr lang="en-US" baseline="0" dirty="0" smtClean="0"/>
              <a:t> communications between C++ and JS code. The bridge is</a:t>
            </a:r>
            <a:r>
              <a:rPr lang="en-US" dirty="0" smtClean="0"/>
              <a:t> not optimized.</a:t>
            </a:r>
          </a:p>
          <a:p>
            <a:pPr lvl="1"/>
            <a:r>
              <a:rPr lang="en-US" dirty="0" smtClean="0"/>
              <a:t>You may have to cache some data on both sides to prevent back-and-forth communications.</a:t>
            </a:r>
          </a:p>
          <a:p>
            <a:pPr lvl="1"/>
            <a:r>
              <a:rPr lang="en-US" dirty="0" smtClean="0"/>
              <a:t>Don’t do something like this every time</a:t>
            </a:r>
          </a:p>
          <a:p>
            <a:pPr lvl="2">
              <a:buNone/>
            </a:pPr>
            <a:r>
              <a:rPr lang="en-US" dirty="0" err="1" smtClean="0">
                <a:latin typeface="Consolas"/>
                <a:cs typeface="Consolas"/>
              </a:rPr>
              <a:t>uiView</a:t>
            </a:r>
            <a:r>
              <a:rPr lang="en-US" dirty="0" smtClean="0">
                <a:latin typeface="Consolas"/>
                <a:cs typeface="Consolas"/>
              </a:rPr>
              <a:t>-&gt;</a:t>
            </a:r>
            <a:r>
              <a:rPr lang="en-US" dirty="0" err="1" smtClean="0">
                <a:latin typeface="Consolas"/>
                <a:cs typeface="Consolas"/>
              </a:rPr>
              <a:t>evalJS</a:t>
            </a:r>
            <a:r>
              <a:rPr lang="en-US" dirty="0" smtClean="0">
                <a:latin typeface="Consolas"/>
                <a:cs typeface="Consolas"/>
              </a:rPr>
              <a:t>(“</a:t>
            </a:r>
            <a:r>
              <a:rPr lang="en-US" b="1" dirty="0" err="1" smtClean="0">
                <a:latin typeface="Consolas"/>
                <a:cs typeface="Consolas"/>
              </a:rPr>
              <a:t>someCharacter.ShowHealth</a:t>
            </a:r>
            <a:r>
              <a:rPr lang="en-US" b="1" dirty="0" smtClean="0">
                <a:latin typeface="Consolas"/>
                <a:cs typeface="Consolas"/>
              </a:rPr>
              <a:t>()</a:t>
            </a:r>
            <a:r>
              <a:rPr lang="en-US" dirty="0" smtClean="0">
                <a:latin typeface="Consolas"/>
                <a:cs typeface="Consolas"/>
              </a:rPr>
              <a:t>”);</a:t>
            </a:r>
          </a:p>
          <a:p>
            <a:pPr lvl="2">
              <a:buNone/>
            </a:pPr>
            <a:endParaRPr lang="en-US" dirty="0" smtClean="0">
              <a:latin typeface="Consolas"/>
              <a:cs typeface="Consolas"/>
            </a:endParaRPr>
          </a:p>
          <a:p>
            <a:pPr lvl="1"/>
            <a:r>
              <a:rPr lang="en-US" dirty="0" smtClean="0"/>
              <a:t>This requires a recompilation. Hopefully your engine of choice can cache JS functions so you can do this instead:</a:t>
            </a:r>
          </a:p>
          <a:p>
            <a:pPr lvl="2">
              <a:buNone/>
            </a:pPr>
            <a:r>
              <a:rPr lang="en-US" dirty="0" smtClean="0">
                <a:latin typeface="Consolas" panose="020B0609020204030204" pitchFamily="49" charset="0"/>
                <a:cs typeface="Consolas" panose="020B0609020204030204" pitchFamily="49" charset="0"/>
              </a:rPr>
              <a:t>auto </a:t>
            </a:r>
            <a:r>
              <a:rPr lang="en-US" dirty="0" err="1" smtClean="0">
                <a:latin typeface="Consolas" panose="020B0609020204030204" pitchFamily="49" charset="0"/>
                <a:cs typeface="Consolas" panose="020B0609020204030204" pitchFamily="49" charset="0"/>
              </a:rPr>
              <a:t>cacheFunction</a:t>
            </a:r>
            <a:r>
              <a:rPr lang="en-US" dirty="0" smtClean="0">
                <a:latin typeface="Consolas" panose="020B0609020204030204" pitchFamily="49" charset="0"/>
                <a:cs typeface="Consolas" panose="020B0609020204030204" pitchFamily="49" charset="0"/>
              </a:rPr>
              <a:t> = </a:t>
            </a:r>
            <a:r>
              <a:rPr lang="en-US" dirty="0" err="1" smtClean="0">
                <a:latin typeface="Consolas" panose="020B0609020204030204" pitchFamily="49" charset="0"/>
                <a:cs typeface="Consolas" panose="020B0609020204030204" pitchFamily="49" charset="0"/>
              </a:rPr>
              <a:t>uiView</a:t>
            </a:r>
            <a:r>
              <a:rPr lang="en-US" dirty="0" smtClean="0">
                <a:latin typeface="Consolas" panose="020B0609020204030204" pitchFamily="49" charset="0"/>
                <a:cs typeface="Consolas" panose="020B0609020204030204" pitchFamily="49" charset="0"/>
              </a:rPr>
              <a:t>-&gt;</a:t>
            </a:r>
            <a:r>
              <a:rPr lang="en-US" dirty="0" err="1" smtClean="0">
                <a:latin typeface="Consolas" panose="020B0609020204030204" pitchFamily="49" charset="0"/>
                <a:cs typeface="Consolas" panose="020B0609020204030204" pitchFamily="49" charset="0"/>
              </a:rPr>
              <a:t>evalJS</a:t>
            </a:r>
            <a:r>
              <a:rPr lang="en-US" dirty="0" smtClean="0">
                <a:latin typeface="Consolas" panose="020B0609020204030204" pitchFamily="49" charset="0"/>
                <a:cs typeface="Consolas" panose="020B0609020204030204" pitchFamily="49" charset="0"/>
              </a:rPr>
              <a:t>(“</a:t>
            </a:r>
            <a:r>
              <a:rPr lang="en-US" b="1" dirty="0" smtClean="0">
                <a:latin typeface="Consolas" panose="020B0609020204030204" pitchFamily="49" charset="0"/>
                <a:cs typeface="Consolas" panose="020B0609020204030204" pitchFamily="49" charset="0"/>
              </a:rPr>
              <a:t>(function()</a:t>
            </a:r>
            <a:r>
              <a:rPr lang="en-US" dirty="0" smtClean="0">
                <a:latin typeface="Consolas" panose="020B0609020204030204" pitchFamily="49" charset="0"/>
                <a:cs typeface="Consolas" panose="020B0609020204030204" pitchFamily="49" charset="0"/>
              </a:rPr>
              <a:t>  {</a:t>
            </a:r>
          </a:p>
          <a:p>
            <a:pPr lvl="2">
              <a:buNone/>
            </a:pPr>
            <a:r>
              <a:rPr lang="en-US" dirty="0">
                <a:latin typeface="Consolas" panose="020B0609020204030204" pitchFamily="49" charset="0"/>
                <a:cs typeface="Consolas" panose="020B0609020204030204" pitchFamily="49" charset="0"/>
              </a:rPr>
              <a:t>	</a:t>
            </a:r>
            <a:r>
              <a:rPr lang="en-US" b="1" dirty="0" err="1" smtClean="0">
                <a:latin typeface="Consolas" panose="020B0609020204030204" pitchFamily="49" charset="0"/>
                <a:cs typeface="Consolas" panose="020B0609020204030204" pitchFamily="49" charset="0"/>
              </a:rPr>
              <a:t>someCharacter.ShowHealth</a:t>
            </a:r>
            <a:r>
              <a:rPr lang="en-US" b="1" dirty="0" smtClean="0">
                <a:latin typeface="Consolas" panose="020B0609020204030204" pitchFamily="49" charset="0"/>
                <a:cs typeface="Consolas" panose="020B0609020204030204" pitchFamily="49" charset="0"/>
              </a:rPr>
              <a:t>();</a:t>
            </a:r>
          </a:p>
          <a:p>
            <a:pPr lvl="2">
              <a:buNone/>
            </a:pPr>
            <a:r>
              <a:rPr lang="en-US" b="1" dirty="0" smtClean="0">
                <a:latin typeface="Consolas" panose="020B0609020204030204" pitchFamily="49" charset="0"/>
                <a:cs typeface="Consolas" panose="020B0609020204030204" pitchFamily="49" charset="0"/>
              </a:rPr>
              <a:t>})</a:t>
            </a:r>
            <a:r>
              <a:rPr lang="en-US" dirty="0" smtClean="0">
                <a:latin typeface="Consolas" panose="020B0609020204030204" pitchFamily="49" charset="0"/>
                <a:cs typeface="Consolas" panose="020B0609020204030204" pitchFamily="49" charset="0"/>
              </a:rPr>
              <a:t>”);</a:t>
            </a:r>
          </a:p>
          <a:p>
            <a:pPr lvl="2">
              <a:buNone/>
            </a:pPr>
            <a:r>
              <a:rPr lang="en-US" dirty="0" err="1" smtClean="0">
                <a:latin typeface="Consolas" panose="020B0609020204030204" pitchFamily="49" charset="0"/>
                <a:cs typeface="Consolas" panose="020B0609020204030204" pitchFamily="49" charset="0"/>
              </a:rPr>
              <a:t>cacheFunction.Evaluate</a:t>
            </a:r>
            <a:r>
              <a:rPr lang="en-US" dirty="0" smtClean="0">
                <a:latin typeface="Consolas" panose="020B0609020204030204" pitchFamily="49" charset="0"/>
                <a:cs typeface="Consolas" panose="020B0609020204030204" pitchFamily="49" charset="0"/>
              </a:rPr>
              <a:t>();</a:t>
            </a:r>
            <a:r>
              <a:rPr lang="en-US" b="1" dirty="0" smtClean="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this will be much more efficient!</a:t>
            </a:r>
            <a:endParaRPr lang="en-US"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51960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Grab</a:t>
            </a:r>
            <a:r>
              <a:rPr lang="en-US" baseline="0" dirty="0" smtClean="0"/>
              <a:t> bag</a:t>
            </a:r>
            <a:endParaRPr lang="en-US" dirty="0"/>
          </a:p>
        </p:txBody>
      </p:sp>
      <p:sp>
        <p:nvSpPr>
          <p:cNvPr id="3" name="Content Placeholder 2"/>
          <p:cNvSpPr>
            <a:spLocks noGrp="1"/>
          </p:cNvSpPr>
          <p:nvPr>
            <p:ph sz="quarter" idx="10"/>
          </p:nvPr>
        </p:nvSpPr>
        <p:spPr>
          <a:xfrm>
            <a:off x="533400" y="1352550"/>
            <a:ext cx="8077200" cy="762000"/>
          </a:xfrm>
        </p:spPr>
        <p:txBody>
          <a:bodyPr>
            <a:normAutofit fontScale="92500" lnSpcReduction="20000"/>
          </a:bodyPr>
          <a:lstStyle/>
          <a:p>
            <a:r>
              <a:rPr lang="en-US" dirty="0" smtClean="0"/>
              <a:t>Scrolling text and images smoothly is surprisingly hard!</a:t>
            </a:r>
          </a:p>
        </p:txBody>
      </p:sp>
      <p:pic>
        <p:nvPicPr>
          <p:cNvPr id="4" name="Picture 3" descr="Final_GameSelectionScrollingCloud.PNG" title="Region selection with scrolling cloud"/>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86000" y="2190750"/>
            <a:ext cx="3642314" cy="2733453"/>
          </a:xfrm>
          <a:prstGeom prst="rect">
            <a:avLst/>
          </a:prstGeom>
        </p:spPr>
      </p:pic>
      <p:sp>
        <p:nvSpPr>
          <p:cNvPr id="6" name="Right Arrow 5" title="Callout arrow"/>
          <p:cNvSpPr/>
          <p:nvPr/>
        </p:nvSpPr>
        <p:spPr bwMode="auto">
          <a:xfrm>
            <a:off x="2133600" y="4324350"/>
            <a:ext cx="9144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Verdana" pitchFamily="45" charset="0"/>
            </a:endParaRPr>
          </a:p>
        </p:txBody>
      </p:sp>
    </p:spTree>
    <p:extLst>
      <p:ext uri="{BB962C8B-B14F-4D97-AF65-F5344CB8AC3E}">
        <p14:creationId xmlns:p14="http://schemas.microsoft.com/office/powerpoint/2010/main" val="4330614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Non-PC platform issues</a:t>
            </a:r>
            <a:endParaRPr lang="en-US" dirty="0"/>
          </a:p>
        </p:txBody>
      </p:sp>
      <p:sp>
        <p:nvSpPr>
          <p:cNvPr id="3" name="Content Placeholder 2"/>
          <p:cNvSpPr>
            <a:spLocks noGrp="1"/>
          </p:cNvSpPr>
          <p:nvPr>
            <p:ph sz="quarter" idx="10"/>
          </p:nvPr>
        </p:nvSpPr>
        <p:spPr>
          <a:xfrm>
            <a:off x="533400" y="1504950"/>
            <a:ext cx="8077200" cy="3276600"/>
          </a:xfrm>
        </p:spPr>
        <p:txBody>
          <a:bodyPr>
            <a:normAutofit fontScale="92500"/>
          </a:bodyPr>
          <a:lstStyle/>
          <a:p>
            <a:r>
              <a:rPr lang="en-US" dirty="0" smtClean="0"/>
              <a:t>Console</a:t>
            </a:r>
          </a:p>
          <a:p>
            <a:pPr lvl="1"/>
            <a:r>
              <a:rPr lang="en-US" dirty="0" smtClean="0"/>
              <a:t>Mostly works, but you won’t get JIT-compiled JavaScript code. Reduce JS workload and budget accordingly</a:t>
            </a:r>
          </a:p>
          <a:p>
            <a:r>
              <a:rPr lang="en-US" dirty="0" smtClean="0"/>
              <a:t>Mobile</a:t>
            </a:r>
          </a:p>
          <a:p>
            <a:pPr lvl="1"/>
            <a:r>
              <a:rPr lang="en-US" dirty="0" smtClean="0"/>
              <a:t>Especially on iOS it’s not possible to ship your own HTML/JS runtime, so need to use native web view.</a:t>
            </a:r>
          </a:p>
          <a:p>
            <a:pPr lvl="1"/>
            <a:r>
              <a:rPr lang="en-US" dirty="0" smtClean="0"/>
              <a:t>iOS now supports JIT through </a:t>
            </a:r>
            <a:r>
              <a:rPr lang="en-US" dirty="0" err="1" smtClean="0"/>
              <a:t>WKWebView</a:t>
            </a:r>
            <a:r>
              <a:rPr lang="en-US" dirty="0" smtClean="0"/>
              <a:t> </a:t>
            </a:r>
            <a:endParaRPr lang="en-US" dirty="0"/>
          </a:p>
        </p:txBody>
      </p:sp>
    </p:spTree>
    <p:extLst>
      <p:ext uri="{BB962C8B-B14F-4D97-AF65-F5344CB8AC3E}">
        <p14:creationId xmlns:p14="http://schemas.microsoft.com/office/powerpoint/2010/main" val="12656133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Wrap up</a:t>
            </a:r>
            <a:endParaRPr lang="en-US" dirty="0"/>
          </a:p>
        </p:txBody>
      </p:sp>
      <p:sp>
        <p:nvSpPr>
          <p:cNvPr id="5" name="Content Placeholder 4"/>
          <p:cNvSpPr>
            <a:spLocks noGrp="1"/>
          </p:cNvSpPr>
          <p:nvPr>
            <p:ph sz="quarter" idx="10"/>
          </p:nvPr>
        </p:nvSpPr>
        <p:spPr>
          <a:xfrm>
            <a:off x="533400" y="1504950"/>
            <a:ext cx="8077200" cy="3581400"/>
          </a:xfrm>
        </p:spPr>
        <p:txBody>
          <a:bodyPr>
            <a:normAutofit lnSpcReduction="10000"/>
          </a:bodyPr>
          <a:lstStyle/>
          <a:p>
            <a:r>
              <a:rPr lang="en-US" dirty="0" smtClean="0"/>
              <a:t>It’s possible to make quality UI using HTML</a:t>
            </a:r>
          </a:p>
          <a:p>
            <a:r>
              <a:rPr lang="en-US" dirty="0" smtClean="0"/>
              <a:t>Tools and libraries available.</a:t>
            </a:r>
          </a:p>
          <a:p>
            <a:r>
              <a:rPr lang="en-US" dirty="0" smtClean="0"/>
              <a:t>Building our own tools and editor was very time consuming.</a:t>
            </a:r>
          </a:p>
          <a:p>
            <a:r>
              <a:rPr lang="en-US" dirty="0" smtClean="0"/>
              <a:t>Performance </a:t>
            </a:r>
            <a:r>
              <a:rPr lang="en-US" i="1" dirty="0" smtClean="0"/>
              <a:t>will</a:t>
            </a:r>
            <a:r>
              <a:rPr lang="en-US" dirty="0" smtClean="0"/>
              <a:t> be less than native UI</a:t>
            </a:r>
          </a:p>
          <a:p>
            <a:r>
              <a:rPr lang="en-US" dirty="0" smtClean="0"/>
              <a:t>Improved iteration time and ease of development was worth it.</a:t>
            </a:r>
            <a:endParaRPr lang="en-US" dirty="0"/>
          </a:p>
        </p:txBody>
      </p:sp>
    </p:spTree>
    <p:extLst>
      <p:ext uri="{BB962C8B-B14F-4D97-AF65-F5344CB8AC3E}">
        <p14:creationId xmlns:p14="http://schemas.microsoft.com/office/powerpoint/2010/main" val="174424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Maxis’ journey in UI tech</a:t>
            </a:r>
            <a:endParaRPr lang="en-US" dirty="0"/>
          </a:p>
        </p:txBody>
      </p:sp>
      <p:sp>
        <p:nvSpPr>
          <p:cNvPr id="3" name="Content Placeholder 2"/>
          <p:cNvSpPr>
            <a:spLocks noGrp="1"/>
          </p:cNvSpPr>
          <p:nvPr>
            <p:ph sz="quarter" idx="10"/>
          </p:nvPr>
        </p:nvSpPr>
        <p:spPr/>
        <p:txBody>
          <a:bodyPr/>
          <a:lstStyle/>
          <a:p>
            <a:pPr lvl="0"/>
            <a:r>
              <a:rPr lang="en-US" dirty="0" err="1" smtClean="0"/>
              <a:t>Scaleform</a:t>
            </a:r>
            <a:r>
              <a:rPr lang="en-US" dirty="0" smtClean="0"/>
              <a:t> / Flash</a:t>
            </a:r>
          </a:p>
          <a:p>
            <a:pPr lvl="1"/>
            <a:r>
              <a:rPr lang="en-US" dirty="0" smtClean="0"/>
              <a:t>Relies</a:t>
            </a:r>
            <a:r>
              <a:rPr lang="en-US" baseline="0" dirty="0" smtClean="0"/>
              <a:t> on external license, reliant on Flash.</a:t>
            </a:r>
          </a:p>
          <a:p>
            <a:pPr lvl="1"/>
            <a:r>
              <a:rPr lang="en-US" baseline="0" dirty="0" smtClean="0"/>
              <a:t>Non-</a:t>
            </a:r>
            <a:r>
              <a:rPr lang="en-US" baseline="0" dirty="0" err="1" smtClean="0"/>
              <a:t>mergeable</a:t>
            </a:r>
            <a:r>
              <a:rPr lang="en-US" baseline="0" dirty="0" smtClean="0"/>
              <a:t> binary data format</a:t>
            </a:r>
          </a:p>
          <a:p>
            <a:pPr lvl="1"/>
            <a:r>
              <a:rPr lang="en-US" dirty="0" smtClean="0"/>
              <a:t>Potential issues with ActionScript performance</a:t>
            </a:r>
            <a:endParaRPr lang="en-US" baseline="0" dirty="0" smtClean="0"/>
          </a:p>
          <a:p>
            <a:pPr lvl="1"/>
            <a:r>
              <a:rPr lang="en-US" baseline="0" dirty="0" smtClean="0"/>
              <a:t>Flash as a general technology was slowly losing</a:t>
            </a:r>
            <a:r>
              <a:rPr lang="en-US" dirty="0" smtClean="0"/>
              <a:t> support from major players like Apple</a:t>
            </a:r>
          </a:p>
        </p:txBody>
      </p:sp>
    </p:spTree>
    <p:extLst>
      <p:ext uri="{BB962C8B-B14F-4D97-AF65-F5344CB8AC3E}">
        <p14:creationId xmlns:p14="http://schemas.microsoft.com/office/powerpoint/2010/main" val="26460287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sp>
        <p:nvSpPr>
          <p:cNvPr id="3" name="Text Placeholder 2"/>
          <p:cNvSpPr>
            <a:spLocks noGrp="1"/>
          </p:cNvSpPr>
          <p:nvPr>
            <p:ph sz="quarter" idx="10"/>
          </p:nvPr>
        </p:nvSpPr>
        <p:spPr/>
        <p:txBody>
          <a:bodyPr>
            <a:normAutofit fontScale="85000" lnSpcReduction="20000"/>
          </a:bodyPr>
          <a:lstStyle/>
          <a:p>
            <a:r>
              <a:rPr lang="en-US" b="1" dirty="0" smtClean="0">
                <a:solidFill>
                  <a:schemeClr val="bg2"/>
                </a:solidFill>
              </a:rPr>
              <a:t>Brad Smith</a:t>
            </a:r>
            <a:r>
              <a:rPr lang="en-US" dirty="0" smtClean="0">
                <a:solidFill>
                  <a:schemeClr val="bg2"/>
                </a:solidFill>
              </a:rPr>
              <a:t> and </a:t>
            </a:r>
            <a:r>
              <a:rPr lang="en-US" b="1" dirty="0" smtClean="0">
                <a:solidFill>
                  <a:schemeClr val="bg2"/>
                </a:solidFill>
              </a:rPr>
              <a:t>Scott Clarke</a:t>
            </a:r>
            <a:r>
              <a:rPr lang="en-US" dirty="0" smtClean="0">
                <a:solidFill>
                  <a:schemeClr val="bg2"/>
                </a:solidFill>
              </a:rPr>
              <a:t>, who did a lot of the actual work on this.</a:t>
            </a:r>
          </a:p>
          <a:p>
            <a:r>
              <a:rPr lang="en-US" b="1" dirty="0" smtClean="0">
                <a:solidFill>
                  <a:schemeClr val="bg2"/>
                </a:solidFill>
              </a:rPr>
              <a:t>Renaud Ternynck </a:t>
            </a:r>
            <a:r>
              <a:rPr lang="en-US" dirty="0" smtClean="0">
                <a:solidFill>
                  <a:schemeClr val="bg2"/>
                </a:solidFill>
              </a:rPr>
              <a:t>for his continuous bombardment of request for features and improvements.</a:t>
            </a:r>
            <a:endParaRPr lang="en-US" dirty="0">
              <a:solidFill>
                <a:schemeClr val="bg2"/>
              </a:solidFill>
            </a:endParaRPr>
          </a:p>
          <a:p>
            <a:r>
              <a:rPr lang="en-US" b="1" dirty="0" smtClean="0">
                <a:solidFill>
                  <a:schemeClr val="bg2"/>
                </a:solidFill>
              </a:rPr>
              <a:t>EA </a:t>
            </a:r>
            <a:r>
              <a:rPr lang="en-US" b="1" dirty="0" err="1" smtClean="0">
                <a:solidFill>
                  <a:schemeClr val="bg2"/>
                </a:solidFill>
              </a:rPr>
              <a:t>WebKit</a:t>
            </a:r>
            <a:r>
              <a:rPr lang="en-US" b="1" dirty="0" smtClean="0">
                <a:solidFill>
                  <a:schemeClr val="bg2"/>
                </a:solidFill>
              </a:rPr>
              <a:t> team </a:t>
            </a:r>
            <a:r>
              <a:rPr lang="en-US" dirty="0" smtClean="0">
                <a:solidFill>
                  <a:schemeClr val="bg2"/>
                </a:solidFill>
              </a:rPr>
              <a:t>for their support throughout.</a:t>
            </a:r>
          </a:p>
          <a:p>
            <a:r>
              <a:rPr lang="en-US" dirty="0" smtClean="0">
                <a:solidFill>
                  <a:schemeClr val="bg2"/>
                </a:solidFill>
              </a:rPr>
              <a:t>The entire </a:t>
            </a:r>
            <a:r>
              <a:rPr lang="en-US" b="1" dirty="0" smtClean="0">
                <a:solidFill>
                  <a:schemeClr val="bg2"/>
                </a:solidFill>
              </a:rPr>
              <a:t>Maxis UI team </a:t>
            </a:r>
            <a:r>
              <a:rPr lang="en-US" dirty="0" smtClean="0">
                <a:solidFill>
                  <a:schemeClr val="bg2"/>
                </a:solidFill>
              </a:rPr>
              <a:t>for making this all possible.</a:t>
            </a:r>
          </a:p>
          <a:p>
            <a:endParaRPr lang="en-US" dirty="0" smtClean="0">
              <a:solidFill>
                <a:schemeClr val="bg2"/>
              </a:solidFill>
            </a:endParaRPr>
          </a:p>
        </p:txBody>
      </p:sp>
    </p:spTree>
    <p:extLst>
      <p:ext uri="{BB962C8B-B14F-4D97-AF65-F5344CB8AC3E}">
        <p14:creationId xmlns:p14="http://schemas.microsoft.com/office/powerpoint/2010/main" val="34776867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sjc.xx.fbcdn.net/hphotos-xap1/v/t1.0-9/11024214_10202601098107564_1548626841038405376_n.jpg?oh=c45432c14b7304f29208a564548fa770&amp;oe=55713A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80971"/>
            <a:ext cx="3886200" cy="28863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scommunity.net/wp-content/uploads/2015/03/906x283_ea-emeryville.jpg" title="RIP Maxis Emeryville Stud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 y="3263143"/>
            <a:ext cx="6019800" cy="18803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4143" y="1276350"/>
            <a:ext cx="2345066" cy="923330"/>
          </a:xfrm>
          <a:prstGeom prst="rect">
            <a:avLst/>
          </a:prstGeom>
          <a:noFill/>
        </p:spPr>
        <p:txBody>
          <a:bodyPr wrap="none" rtlCol="0">
            <a:spAutoFit/>
          </a:bodyPr>
          <a:lstStyle/>
          <a:p>
            <a:r>
              <a:rPr lang="en-US" sz="5400" dirty="0" smtClean="0">
                <a:solidFill>
                  <a:schemeClr val="bg1">
                    <a:lumMod val="50000"/>
                  </a:schemeClr>
                </a:solidFill>
              </a:rPr>
              <a:t>R.I.P…</a:t>
            </a:r>
            <a:endParaRPr lang="en-US" sz="5400" dirty="0">
              <a:solidFill>
                <a:schemeClr val="bg1">
                  <a:lumMod val="50000"/>
                </a:schemeClr>
              </a:solidFill>
            </a:endParaRPr>
          </a:p>
        </p:txBody>
      </p:sp>
    </p:spTree>
    <p:extLst>
      <p:ext uri="{BB962C8B-B14F-4D97-AF65-F5344CB8AC3E}">
        <p14:creationId xmlns:p14="http://schemas.microsoft.com/office/powerpoint/2010/main" val="8884873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lstStyle/>
          <a:p>
            <a:r>
              <a:rPr lang="en-US" dirty="0" smtClean="0"/>
              <a:t>Q &amp; A</a:t>
            </a:r>
            <a:endParaRPr lang="en-US" dirty="0"/>
          </a:p>
        </p:txBody>
      </p:sp>
      <p:sp>
        <p:nvSpPr>
          <p:cNvPr id="5" name="Text Placeholder 4"/>
          <p:cNvSpPr>
            <a:spLocks noGrp="1"/>
          </p:cNvSpPr>
          <p:nvPr>
            <p:ph type="body" idx="1"/>
          </p:nvPr>
        </p:nvSpPr>
        <p:spPr/>
        <p:txBody>
          <a:bodyPr/>
          <a:lstStyle/>
          <a:p>
            <a:r>
              <a:rPr lang="en-US" dirty="0" smtClean="0">
                <a:solidFill>
                  <a:schemeClr val="bg2"/>
                </a:solidFill>
              </a:rPr>
              <a:t>ychin@maxis.com</a:t>
            </a:r>
          </a:p>
        </p:txBody>
      </p:sp>
    </p:spTree>
    <p:extLst>
      <p:ext uri="{BB962C8B-B14F-4D97-AF65-F5344CB8AC3E}">
        <p14:creationId xmlns:p14="http://schemas.microsoft.com/office/powerpoint/2010/main" val="2293487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SimCity and UI</a:t>
            </a:r>
            <a:endParaRPr lang="en-US" dirty="0"/>
          </a:p>
        </p:txBody>
      </p:sp>
      <p:sp>
        <p:nvSpPr>
          <p:cNvPr id="3" name="Content Placeholder 2"/>
          <p:cNvSpPr>
            <a:spLocks noGrp="1"/>
          </p:cNvSpPr>
          <p:nvPr>
            <p:ph sz="quarter" idx="10"/>
          </p:nvPr>
        </p:nvSpPr>
        <p:spPr/>
        <p:txBody>
          <a:bodyPr>
            <a:normAutofit lnSpcReduction="10000"/>
          </a:bodyPr>
          <a:lstStyle/>
          <a:p>
            <a:r>
              <a:rPr lang="en-US" dirty="0" smtClean="0"/>
              <a:t>Start</a:t>
            </a:r>
            <a:r>
              <a:rPr lang="en-US" baseline="0" dirty="0" smtClean="0"/>
              <a:t> of SimCity development, needed a new UI system</a:t>
            </a:r>
          </a:p>
          <a:p>
            <a:r>
              <a:rPr lang="en-US" dirty="0" smtClean="0"/>
              <a:t>Vision of combined web and client interfaces, with shared components between web and in-game UI</a:t>
            </a:r>
          </a:p>
          <a:p>
            <a:r>
              <a:rPr lang="en-US" dirty="0" smtClean="0"/>
              <a:t>Easy to update and integrate web content</a:t>
            </a:r>
          </a:p>
        </p:txBody>
      </p:sp>
    </p:spTree>
    <p:extLst>
      <p:ext uri="{BB962C8B-B14F-4D97-AF65-F5344CB8AC3E}">
        <p14:creationId xmlns:p14="http://schemas.microsoft.com/office/powerpoint/2010/main" val="50370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SimCity and UI</a:t>
            </a:r>
            <a:endParaRPr lang="en-US" dirty="0"/>
          </a:p>
        </p:txBody>
      </p:sp>
      <p:sp>
        <p:nvSpPr>
          <p:cNvPr id="3" name="Content Placeholder 2"/>
          <p:cNvSpPr>
            <a:spLocks noGrp="1"/>
          </p:cNvSpPr>
          <p:nvPr>
            <p:ph sz="quarter" idx="10"/>
          </p:nvPr>
        </p:nvSpPr>
        <p:spPr/>
        <p:txBody>
          <a:bodyPr>
            <a:normAutofit fontScale="92500" lnSpcReduction="10000"/>
          </a:bodyPr>
          <a:lstStyle/>
          <a:p>
            <a:pPr lvl="0"/>
            <a:r>
              <a:rPr lang="en-US" dirty="0" smtClean="0"/>
              <a:t>Web-based</a:t>
            </a:r>
            <a:r>
              <a:rPr lang="en-US" baseline="0" dirty="0" smtClean="0"/>
              <a:t> UI using </a:t>
            </a:r>
            <a:r>
              <a:rPr lang="en-US" dirty="0" smtClean="0"/>
              <a:t>EA </a:t>
            </a:r>
            <a:r>
              <a:rPr lang="en-US" dirty="0" err="1" smtClean="0"/>
              <a:t>WebKit</a:t>
            </a:r>
            <a:r>
              <a:rPr lang="en-US" dirty="0" smtClean="0"/>
              <a:t>, and custom-built</a:t>
            </a:r>
            <a:r>
              <a:rPr lang="en-US" baseline="0" dirty="0" smtClean="0"/>
              <a:t> JavaScript layer.</a:t>
            </a:r>
            <a:endParaRPr lang="en-US" dirty="0" smtClean="0"/>
          </a:p>
          <a:p>
            <a:pPr lvl="0"/>
            <a:r>
              <a:rPr lang="en-US" dirty="0" smtClean="0"/>
              <a:t>Investigated other options as well</a:t>
            </a:r>
          </a:p>
          <a:p>
            <a:pPr lvl="1"/>
            <a:r>
              <a:rPr lang="en-US" dirty="0" smtClean="0"/>
              <a:t>For</a:t>
            </a:r>
            <a:r>
              <a:rPr lang="en-US" baseline="0" dirty="0" smtClean="0"/>
              <a:t> engine, </a:t>
            </a:r>
            <a:r>
              <a:rPr lang="en-US" dirty="0" smtClean="0"/>
              <a:t>at the time didn’t find anything better,</a:t>
            </a:r>
            <a:r>
              <a:rPr lang="en-US" baseline="0" dirty="0" smtClean="0"/>
              <a:t> and EA </a:t>
            </a:r>
            <a:r>
              <a:rPr lang="en-US" baseline="0" dirty="0" err="1" smtClean="0"/>
              <a:t>WebKit</a:t>
            </a:r>
            <a:r>
              <a:rPr lang="en-US" baseline="0" dirty="0" smtClean="0"/>
              <a:t> was starting to get traction.</a:t>
            </a:r>
            <a:endParaRPr lang="en-US" dirty="0" smtClean="0"/>
          </a:p>
          <a:p>
            <a:pPr lvl="1"/>
            <a:r>
              <a:rPr lang="en-US" dirty="0" smtClean="0"/>
              <a:t>For</a:t>
            </a:r>
            <a:r>
              <a:rPr lang="en-US" baseline="0" dirty="0" smtClean="0"/>
              <a:t> building web pages, couldn’t find good WYSIWYG editor, built it ourselves.</a:t>
            </a:r>
            <a:endParaRPr lang="en-US" dirty="0"/>
          </a:p>
        </p:txBody>
      </p:sp>
    </p:spTree>
    <p:extLst>
      <p:ext uri="{BB962C8B-B14F-4D97-AF65-F5344CB8AC3E}">
        <p14:creationId xmlns:p14="http://schemas.microsoft.com/office/powerpoint/2010/main" val="79916148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True"/>
  <p:tag name="HOTSPOTTYPE" val="DefinedInNavigator"/>
  <p:tag name="BRANCHTO" val="262"/>
</p:tagLst>
</file>

<file path=ppt/theme/theme1.xml><?xml version="1.0" encoding="utf-8"?>
<a:theme xmlns:a="http://schemas.openxmlformats.org/drawingml/2006/main" name="GDC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commending A Strateg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Verdana" pitchFamily="4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Verdana" pitchFamily="45"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4767</Words>
  <Application>Microsoft Office PowerPoint</Application>
  <PresentationFormat>On-screen Show (16:9)</PresentationFormat>
  <Paragraphs>425</Paragraphs>
  <Slides>72</Slides>
  <Notes>54</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Consolas</vt:lpstr>
      <vt:lpstr>Verdana</vt:lpstr>
      <vt:lpstr>Wingdings</vt:lpstr>
      <vt:lpstr>ヒラギノ角ゴ Pro W3</vt:lpstr>
      <vt:lpstr>GDC15</vt:lpstr>
      <vt:lpstr>How to Implement AAA Game UI in HTML and JavaScript  Yee Cheng Chin Senior Software Engineer, Electronic Arts / Maxis</vt:lpstr>
      <vt:lpstr>Who am I?</vt:lpstr>
      <vt:lpstr>SimCity UI</vt:lpstr>
      <vt:lpstr>What this talk is about</vt:lpstr>
      <vt:lpstr>What this talk is not about</vt:lpstr>
      <vt:lpstr>Maxis’ journey in UI tech</vt:lpstr>
      <vt:lpstr>Maxis’ journey in UI tech</vt:lpstr>
      <vt:lpstr>SimCity and UI</vt:lpstr>
      <vt:lpstr>SimCity and UI</vt:lpstr>
      <vt:lpstr>SimCity UI Demo Video</vt:lpstr>
      <vt:lpstr>What this talk is about</vt:lpstr>
      <vt:lpstr>Why HTML?</vt:lpstr>
      <vt:lpstr>Why HTML?</vt:lpstr>
      <vt:lpstr>Why HTML?</vt:lpstr>
      <vt:lpstr>Why HTML?</vt:lpstr>
      <vt:lpstr>Other EA games using HTML tech</vt:lpstr>
      <vt:lpstr>What this talk is about</vt:lpstr>
      <vt:lpstr>SimCity’s UI</vt:lpstr>
      <vt:lpstr>EA WebKit</vt:lpstr>
      <vt:lpstr>EA WebKit</vt:lpstr>
      <vt:lpstr>EA WebKit</vt:lpstr>
      <vt:lpstr>PowerPoint Presentation</vt:lpstr>
      <vt:lpstr>PowerPoint Presentation</vt:lpstr>
      <vt:lpstr>PowerPoint Presentation</vt:lpstr>
      <vt:lpstr>In-Game Inspector Demo Video</vt:lpstr>
      <vt:lpstr>MUiLE</vt:lpstr>
      <vt:lpstr>MUiLE</vt:lpstr>
      <vt:lpstr>PowerPoint Presentation</vt:lpstr>
      <vt:lpstr>MUiLE</vt:lpstr>
      <vt:lpstr>MUiLE Editor</vt:lpstr>
      <vt:lpstr>PowerPoint Presentation</vt:lpstr>
      <vt:lpstr>PowerPoint Presentation</vt:lpstr>
      <vt:lpstr>MUiLE Editor</vt:lpstr>
      <vt:lpstr>MUiLE Animations</vt:lpstr>
      <vt:lpstr>PowerPoint Presentation</vt:lpstr>
      <vt:lpstr>Early Sceenshots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Shipped UI</vt:lpstr>
      <vt:lpstr>PowerPoint Presentation</vt:lpstr>
      <vt:lpstr>PowerPoint Presentation</vt:lpstr>
      <vt:lpstr>PowerPoint Presentation</vt:lpstr>
      <vt:lpstr>PowerPoint Presentation</vt:lpstr>
      <vt:lpstr>What this talk is about</vt:lpstr>
      <vt:lpstr>Content Creation</vt:lpstr>
      <vt:lpstr>Content Creation</vt:lpstr>
      <vt:lpstr>Pick a Good Engine</vt:lpstr>
      <vt:lpstr>JavaScript Organization</vt:lpstr>
      <vt:lpstr>JavaScript Organization</vt:lpstr>
      <vt:lpstr>JavaScript Organization</vt:lpstr>
      <vt:lpstr>JavaScript Organization</vt:lpstr>
      <vt:lpstr>JavaScript Organization</vt:lpstr>
      <vt:lpstr>JavaScript Organization</vt:lpstr>
      <vt:lpstr>JavaScript Organization</vt:lpstr>
      <vt:lpstr>JavaScript Organization</vt:lpstr>
      <vt:lpstr>Performance</vt:lpstr>
      <vt:lpstr>Performance / Rendering</vt:lpstr>
      <vt:lpstr>PowerPoint Presentation</vt:lpstr>
      <vt:lpstr>PowerPoint Presentation</vt:lpstr>
      <vt:lpstr>Performance</vt:lpstr>
      <vt:lpstr>Performance</vt:lpstr>
      <vt:lpstr>Grab bag</vt:lpstr>
      <vt:lpstr>Non-PC platform issues</vt:lpstr>
      <vt:lpstr>Wrap up</vt:lpstr>
      <vt:lpstr>Thanks!</vt:lpstr>
      <vt:lpstr>PowerPoint Presentation</vt:lpstr>
      <vt:lpstr>Q &amp; A</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2015-03-08T04:04:26Z</dcterms:created>
  <dcterms:modified xsi:type="dcterms:W3CDTF">2015-03-08T04:18:40Z</dcterms:modified>
  <cp:category/>
</cp:coreProperties>
</file>